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8404800" cy="31089600"/>
  <p:notesSz cx="6858000" cy="9144000"/>
  <p:defaultTextStyle>
    <a:defPPr>
      <a:defRPr lang="en-US"/>
    </a:defPPr>
    <a:lvl1pPr marL="0" algn="l" defTabSz="3971056" rtl="0" eaLnBrk="1" latinLnBrk="0" hangingPunct="1">
      <a:defRPr sz="7800" kern="1200">
        <a:solidFill>
          <a:schemeClr val="tx1"/>
        </a:solidFill>
        <a:latin typeface="+mn-lt"/>
        <a:ea typeface="+mn-ea"/>
        <a:cs typeface="+mn-cs"/>
      </a:defRPr>
    </a:lvl1pPr>
    <a:lvl2pPr marL="1985528" algn="l" defTabSz="3971056" rtl="0" eaLnBrk="1" latinLnBrk="0" hangingPunct="1">
      <a:defRPr sz="7800" kern="1200">
        <a:solidFill>
          <a:schemeClr val="tx1"/>
        </a:solidFill>
        <a:latin typeface="+mn-lt"/>
        <a:ea typeface="+mn-ea"/>
        <a:cs typeface="+mn-cs"/>
      </a:defRPr>
    </a:lvl2pPr>
    <a:lvl3pPr marL="3971056" algn="l" defTabSz="3971056" rtl="0" eaLnBrk="1" latinLnBrk="0" hangingPunct="1">
      <a:defRPr sz="7800" kern="1200">
        <a:solidFill>
          <a:schemeClr val="tx1"/>
        </a:solidFill>
        <a:latin typeface="+mn-lt"/>
        <a:ea typeface="+mn-ea"/>
        <a:cs typeface="+mn-cs"/>
      </a:defRPr>
    </a:lvl3pPr>
    <a:lvl4pPr marL="5956584" algn="l" defTabSz="3971056" rtl="0" eaLnBrk="1" latinLnBrk="0" hangingPunct="1">
      <a:defRPr sz="7800" kern="1200">
        <a:solidFill>
          <a:schemeClr val="tx1"/>
        </a:solidFill>
        <a:latin typeface="+mn-lt"/>
        <a:ea typeface="+mn-ea"/>
        <a:cs typeface="+mn-cs"/>
      </a:defRPr>
    </a:lvl4pPr>
    <a:lvl5pPr marL="7942113" algn="l" defTabSz="3971056" rtl="0" eaLnBrk="1" latinLnBrk="0" hangingPunct="1">
      <a:defRPr sz="7800" kern="1200">
        <a:solidFill>
          <a:schemeClr val="tx1"/>
        </a:solidFill>
        <a:latin typeface="+mn-lt"/>
        <a:ea typeface="+mn-ea"/>
        <a:cs typeface="+mn-cs"/>
      </a:defRPr>
    </a:lvl5pPr>
    <a:lvl6pPr marL="9927641" algn="l" defTabSz="3971056" rtl="0" eaLnBrk="1" latinLnBrk="0" hangingPunct="1">
      <a:defRPr sz="7800" kern="1200">
        <a:solidFill>
          <a:schemeClr val="tx1"/>
        </a:solidFill>
        <a:latin typeface="+mn-lt"/>
        <a:ea typeface="+mn-ea"/>
        <a:cs typeface="+mn-cs"/>
      </a:defRPr>
    </a:lvl6pPr>
    <a:lvl7pPr marL="11913169" algn="l" defTabSz="3971056" rtl="0" eaLnBrk="1" latinLnBrk="0" hangingPunct="1">
      <a:defRPr sz="7800" kern="1200">
        <a:solidFill>
          <a:schemeClr val="tx1"/>
        </a:solidFill>
        <a:latin typeface="+mn-lt"/>
        <a:ea typeface="+mn-ea"/>
        <a:cs typeface="+mn-cs"/>
      </a:defRPr>
    </a:lvl7pPr>
    <a:lvl8pPr marL="13898697" algn="l" defTabSz="3971056" rtl="0" eaLnBrk="1" latinLnBrk="0" hangingPunct="1">
      <a:defRPr sz="7800" kern="1200">
        <a:solidFill>
          <a:schemeClr val="tx1"/>
        </a:solidFill>
        <a:latin typeface="+mn-lt"/>
        <a:ea typeface="+mn-ea"/>
        <a:cs typeface="+mn-cs"/>
      </a:defRPr>
    </a:lvl8pPr>
    <a:lvl9pPr marL="15884225" algn="l" defTabSz="3971056" rtl="0" eaLnBrk="1" latinLnBrk="0" hangingPunct="1">
      <a:defRPr sz="7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792">
          <p15:clr>
            <a:srgbClr val="A4A3A4"/>
          </p15:clr>
        </p15:guide>
        <p15:guide id="2" pos="12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4334"/>
    <p:restoredTop sz="95545" autoAdjust="0"/>
  </p:normalViewPr>
  <p:slideViewPr>
    <p:cSldViewPr>
      <p:cViewPr>
        <p:scale>
          <a:sx n="30" d="100"/>
          <a:sy n="30" d="100"/>
        </p:scale>
        <p:origin x="1912" y="112"/>
      </p:cViewPr>
      <p:guideLst>
        <p:guide orient="horz" pos="9792"/>
        <p:guide pos="1209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5FFA30-5ACB-8C4A-BD88-EA4BE9AFB7A7}" type="datetimeFigureOut">
              <a:rPr lang="en-US" smtClean="0"/>
              <a:pPr/>
              <a:t>3/3/17</a:t>
            </a:fld>
            <a:endParaRPr lang="en-US" dirty="0"/>
          </a:p>
        </p:txBody>
      </p:sp>
      <p:sp>
        <p:nvSpPr>
          <p:cNvPr id="4" name="Slide Image Placeholder 3"/>
          <p:cNvSpPr>
            <a:spLocks noGrp="1" noRot="1" noChangeAspect="1"/>
          </p:cNvSpPr>
          <p:nvPr>
            <p:ph type="sldImg" idx="2"/>
          </p:nvPr>
        </p:nvSpPr>
        <p:spPr>
          <a:xfrm>
            <a:off x="1311275" y="685800"/>
            <a:ext cx="423545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BCC31A-0D08-BC48-98E0-5C943321D8F3}" type="slidenum">
              <a:rPr lang="en-US" smtClean="0"/>
              <a:pPr/>
              <a:t>‹#›</a:t>
            </a:fld>
            <a:endParaRPr lang="en-US" dirty="0"/>
          </a:p>
        </p:txBody>
      </p:sp>
    </p:spTree>
    <p:extLst>
      <p:ext uri="{BB962C8B-B14F-4D97-AF65-F5344CB8AC3E}">
        <p14:creationId xmlns:p14="http://schemas.microsoft.com/office/powerpoint/2010/main" val="85943683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smtClean="0"/>
              <a:t>I</a:t>
            </a:r>
            <a:r>
              <a:rPr lang="en-US" b="0" i="0" baseline="0" dirty="0" smtClean="0"/>
              <a:t> changed the wording of the background to make it more clear.</a:t>
            </a:r>
          </a:p>
          <a:p>
            <a:r>
              <a:rPr lang="en-US" b="0" i="0" baseline="0" dirty="0" smtClean="0"/>
              <a:t>For the </a:t>
            </a:r>
            <a:r>
              <a:rPr lang="en-US" b="1" i="0" baseline="0" dirty="0" smtClean="0"/>
              <a:t>Problem </a:t>
            </a:r>
            <a:r>
              <a:rPr lang="en-US" b="0" i="0" baseline="0" dirty="0" smtClean="0"/>
              <a:t>section, are you referring to UCD students specifically, or medical students in general? (I’m guessing both, but the positioning of the references suggests the latter).  You might make a 3</a:t>
            </a:r>
            <a:r>
              <a:rPr lang="en-US" b="0" i="0" baseline="30000" dirty="0" smtClean="0"/>
              <a:t>rd</a:t>
            </a:r>
            <a:r>
              <a:rPr lang="en-US" b="0" i="0" baseline="0" dirty="0" smtClean="0"/>
              <a:t> bullet point with these references suggesting that it is a problem for medical students in general.</a:t>
            </a:r>
          </a:p>
          <a:p>
            <a:r>
              <a:rPr lang="en-US" b="1" i="0" baseline="0" dirty="0" smtClean="0"/>
              <a:t>AD: I added in the extra bullet to try to clarify</a:t>
            </a:r>
          </a:p>
          <a:p>
            <a:r>
              <a:rPr lang="en-US" b="0" i="0" baseline="0" dirty="0" smtClean="0"/>
              <a:t>For the </a:t>
            </a:r>
            <a:r>
              <a:rPr lang="en-US" b="1" i="0" baseline="0" dirty="0" smtClean="0"/>
              <a:t>theoretical framework</a:t>
            </a:r>
            <a:r>
              <a:rPr lang="en-US" b="0" i="0" baseline="0" dirty="0" smtClean="0"/>
              <a:t>, I’m in agreement with your choice.  The table is nice, but I still think it is too visually similar to the one at the center of the table (in my version they also overlap, and it cuts part of the theoretical framework table off).  You could probably shrink it this table, and I would at least choose different colors to set it off a bit more.</a:t>
            </a:r>
          </a:p>
          <a:p>
            <a:r>
              <a:rPr lang="en-US" b="1" i="0" baseline="0" dirty="0" smtClean="0"/>
              <a:t>AD I changed the color and shrunk the table. They do not overlap in my version. Do they still overlap in yours?</a:t>
            </a:r>
          </a:p>
          <a:p>
            <a:r>
              <a:rPr lang="en-US" b="1" i="0" baseline="0" dirty="0" smtClean="0"/>
              <a:t>New images</a:t>
            </a:r>
            <a:r>
              <a:rPr lang="en-US" b="0" i="0" baseline="0" dirty="0" smtClean="0"/>
              <a:t>: I like the simplified pyramid.  Be sure that the resolution is the same for the figures as it is for the rest of the poster (if the figures are lower resolution they get hazy when blown up, which looks tacky).  For the diagram of the patient, I like the touch of color.  You might consider expanding the green and red circles (maybe making them rectangles) and listing the components of those two cluster exams inside them to drive home the idea. Or just keep the colored lettering and make two vertical lists of the Pulm and CV clusters where the circles currently are. </a:t>
            </a:r>
          </a:p>
          <a:p>
            <a:r>
              <a:rPr lang="en-US" b="1" i="0" baseline="0" dirty="0" smtClean="0"/>
              <a:t>AD Changed as you recommended. Also confirmed that all parts of the poster are the same resolution. </a:t>
            </a:r>
          </a:p>
          <a:p>
            <a:r>
              <a:rPr lang="en-US" b="0" i="0" baseline="0" dirty="0" smtClean="0"/>
              <a:t> </a:t>
            </a:r>
          </a:p>
          <a:p>
            <a:endParaRPr lang="en-US" b="0" i="0" dirty="0"/>
          </a:p>
        </p:txBody>
      </p:sp>
      <p:sp>
        <p:nvSpPr>
          <p:cNvPr id="4" name="Slide Number Placeholder 3"/>
          <p:cNvSpPr>
            <a:spLocks noGrp="1"/>
          </p:cNvSpPr>
          <p:nvPr>
            <p:ph type="sldNum" sz="quarter" idx="10"/>
          </p:nvPr>
        </p:nvSpPr>
        <p:spPr/>
        <p:txBody>
          <a:bodyPr/>
          <a:lstStyle/>
          <a:p>
            <a:fld id="{DCBCC31A-0D08-BC48-98E0-5C943321D8F3}" type="slidenum">
              <a:rPr lang="en-US" smtClean="0"/>
              <a:pPr/>
              <a:t>1</a:t>
            </a:fld>
            <a:endParaRPr lang="en-US" dirty="0"/>
          </a:p>
        </p:txBody>
      </p:sp>
    </p:spTree>
    <p:extLst>
      <p:ext uri="{BB962C8B-B14F-4D97-AF65-F5344CB8AC3E}">
        <p14:creationId xmlns:p14="http://schemas.microsoft.com/office/powerpoint/2010/main" val="741761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80360" y="9657929"/>
            <a:ext cx="32644080" cy="6664113"/>
          </a:xfrm>
        </p:spPr>
        <p:txBody>
          <a:bodyPr/>
          <a:lstStyle/>
          <a:p>
            <a:r>
              <a:rPr lang="en-US" smtClean="0"/>
              <a:t>Click to edit Master title style</a:t>
            </a:r>
            <a:endParaRPr lang="en-US"/>
          </a:p>
        </p:txBody>
      </p:sp>
      <p:sp>
        <p:nvSpPr>
          <p:cNvPr id="3" name="Subtitle 2"/>
          <p:cNvSpPr>
            <a:spLocks noGrp="1"/>
          </p:cNvSpPr>
          <p:nvPr>
            <p:ph type="subTitle" idx="1"/>
          </p:nvPr>
        </p:nvSpPr>
        <p:spPr>
          <a:xfrm>
            <a:off x="5760720" y="17617440"/>
            <a:ext cx="26883360" cy="7945120"/>
          </a:xfrm>
        </p:spPr>
        <p:txBody>
          <a:bodyPr/>
          <a:lstStyle>
            <a:lvl1pPr marL="0" indent="0" algn="ctr">
              <a:buNone/>
              <a:defRPr>
                <a:solidFill>
                  <a:schemeClr val="tx1">
                    <a:tint val="75000"/>
                  </a:schemeClr>
                </a:solidFill>
              </a:defRPr>
            </a:lvl1pPr>
            <a:lvl2pPr marL="1985528" indent="0" algn="ctr">
              <a:buNone/>
              <a:defRPr>
                <a:solidFill>
                  <a:schemeClr val="tx1">
                    <a:tint val="75000"/>
                  </a:schemeClr>
                </a:solidFill>
              </a:defRPr>
            </a:lvl2pPr>
            <a:lvl3pPr marL="3971056" indent="0" algn="ctr">
              <a:buNone/>
              <a:defRPr>
                <a:solidFill>
                  <a:schemeClr val="tx1">
                    <a:tint val="75000"/>
                  </a:schemeClr>
                </a:solidFill>
              </a:defRPr>
            </a:lvl3pPr>
            <a:lvl4pPr marL="5956584" indent="0" algn="ctr">
              <a:buNone/>
              <a:defRPr>
                <a:solidFill>
                  <a:schemeClr val="tx1">
                    <a:tint val="75000"/>
                  </a:schemeClr>
                </a:solidFill>
              </a:defRPr>
            </a:lvl4pPr>
            <a:lvl5pPr marL="7942113" indent="0" algn="ctr">
              <a:buNone/>
              <a:defRPr>
                <a:solidFill>
                  <a:schemeClr val="tx1">
                    <a:tint val="75000"/>
                  </a:schemeClr>
                </a:solidFill>
              </a:defRPr>
            </a:lvl5pPr>
            <a:lvl6pPr marL="9927641" indent="0" algn="ctr">
              <a:buNone/>
              <a:defRPr>
                <a:solidFill>
                  <a:schemeClr val="tx1">
                    <a:tint val="75000"/>
                  </a:schemeClr>
                </a:solidFill>
              </a:defRPr>
            </a:lvl6pPr>
            <a:lvl7pPr marL="11913169" indent="0" algn="ctr">
              <a:buNone/>
              <a:defRPr>
                <a:solidFill>
                  <a:schemeClr val="tx1">
                    <a:tint val="75000"/>
                  </a:schemeClr>
                </a:solidFill>
              </a:defRPr>
            </a:lvl7pPr>
            <a:lvl8pPr marL="13898697" indent="0" algn="ctr">
              <a:buNone/>
              <a:defRPr>
                <a:solidFill>
                  <a:schemeClr val="tx1">
                    <a:tint val="75000"/>
                  </a:schemeClr>
                </a:solidFill>
              </a:defRPr>
            </a:lvl8pPr>
            <a:lvl9pPr marL="15884225"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9D4649A-414A-4FB0-A46B-D0B1F7B89F39}" type="datetimeFigureOut">
              <a:rPr lang="en-US" smtClean="0"/>
              <a:pPr/>
              <a:t>3/3/17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3E62B3-7979-495B-811B-7F866ECE5912}" type="slidenum">
              <a:rPr lang="en-US" smtClean="0"/>
              <a:pPr/>
              <a:t>‹#›</a:t>
            </a:fld>
            <a:endParaRPr lang="en-US" dirty="0"/>
          </a:p>
        </p:txBody>
      </p:sp>
    </p:spTree>
    <p:extLst>
      <p:ext uri="{BB962C8B-B14F-4D97-AF65-F5344CB8AC3E}">
        <p14:creationId xmlns:p14="http://schemas.microsoft.com/office/powerpoint/2010/main" val="4225722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D4649A-414A-4FB0-A46B-D0B1F7B89F39}" type="datetimeFigureOut">
              <a:rPr lang="en-US" smtClean="0"/>
              <a:pPr/>
              <a:t>3/3/17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3E62B3-7979-495B-811B-7F866ECE5912}" type="slidenum">
              <a:rPr lang="en-US" smtClean="0"/>
              <a:pPr/>
              <a:t>‹#›</a:t>
            </a:fld>
            <a:endParaRPr lang="en-US" dirty="0"/>
          </a:p>
        </p:txBody>
      </p:sp>
    </p:spTree>
    <p:extLst>
      <p:ext uri="{BB962C8B-B14F-4D97-AF65-F5344CB8AC3E}">
        <p14:creationId xmlns:p14="http://schemas.microsoft.com/office/powerpoint/2010/main" val="3607122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033715" y="19977949"/>
            <a:ext cx="32644080" cy="6174740"/>
          </a:xfrm>
        </p:spPr>
        <p:txBody>
          <a:bodyPr anchor="t"/>
          <a:lstStyle>
            <a:lvl1pPr algn="l">
              <a:defRPr sz="17400" b="1" cap="all"/>
            </a:lvl1pPr>
          </a:lstStyle>
          <a:p>
            <a:r>
              <a:rPr lang="en-US" smtClean="0"/>
              <a:t>Click to edit Master title style</a:t>
            </a:r>
            <a:endParaRPr lang="en-US"/>
          </a:p>
        </p:txBody>
      </p:sp>
      <p:sp>
        <p:nvSpPr>
          <p:cNvPr id="3" name="Text Placeholder 2"/>
          <p:cNvSpPr>
            <a:spLocks noGrp="1"/>
          </p:cNvSpPr>
          <p:nvPr>
            <p:ph type="body" idx="1"/>
          </p:nvPr>
        </p:nvSpPr>
        <p:spPr>
          <a:xfrm>
            <a:off x="3033715" y="13177101"/>
            <a:ext cx="32644080" cy="6800848"/>
          </a:xfrm>
        </p:spPr>
        <p:txBody>
          <a:bodyPr anchor="b"/>
          <a:lstStyle>
            <a:lvl1pPr marL="0" indent="0">
              <a:buNone/>
              <a:defRPr sz="8700">
                <a:solidFill>
                  <a:schemeClr val="tx1">
                    <a:tint val="75000"/>
                  </a:schemeClr>
                </a:solidFill>
              </a:defRPr>
            </a:lvl1pPr>
            <a:lvl2pPr marL="1985528" indent="0">
              <a:buNone/>
              <a:defRPr sz="7800">
                <a:solidFill>
                  <a:schemeClr val="tx1">
                    <a:tint val="75000"/>
                  </a:schemeClr>
                </a:solidFill>
              </a:defRPr>
            </a:lvl2pPr>
            <a:lvl3pPr marL="3971056" indent="0">
              <a:buNone/>
              <a:defRPr sz="6900">
                <a:solidFill>
                  <a:schemeClr val="tx1">
                    <a:tint val="75000"/>
                  </a:schemeClr>
                </a:solidFill>
              </a:defRPr>
            </a:lvl3pPr>
            <a:lvl4pPr marL="5956584" indent="0">
              <a:buNone/>
              <a:defRPr sz="6100">
                <a:solidFill>
                  <a:schemeClr val="tx1">
                    <a:tint val="75000"/>
                  </a:schemeClr>
                </a:solidFill>
              </a:defRPr>
            </a:lvl4pPr>
            <a:lvl5pPr marL="7942113" indent="0">
              <a:buNone/>
              <a:defRPr sz="6100">
                <a:solidFill>
                  <a:schemeClr val="tx1">
                    <a:tint val="75000"/>
                  </a:schemeClr>
                </a:solidFill>
              </a:defRPr>
            </a:lvl5pPr>
            <a:lvl6pPr marL="9927641" indent="0">
              <a:buNone/>
              <a:defRPr sz="6100">
                <a:solidFill>
                  <a:schemeClr val="tx1">
                    <a:tint val="75000"/>
                  </a:schemeClr>
                </a:solidFill>
              </a:defRPr>
            </a:lvl6pPr>
            <a:lvl7pPr marL="11913169" indent="0">
              <a:buNone/>
              <a:defRPr sz="6100">
                <a:solidFill>
                  <a:schemeClr val="tx1">
                    <a:tint val="75000"/>
                  </a:schemeClr>
                </a:solidFill>
              </a:defRPr>
            </a:lvl7pPr>
            <a:lvl8pPr marL="13898697" indent="0">
              <a:buNone/>
              <a:defRPr sz="6100">
                <a:solidFill>
                  <a:schemeClr val="tx1">
                    <a:tint val="75000"/>
                  </a:schemeClr>
                </a:solidFill>
              </a:defRPr>
            </a:lvl8pPr>
            <a:lvl9pPr marL="15884225" indent="0">
              <a:buNone/>
              <a:defRPr sz="6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D4649A-414A-4FB0-A46B-D0B1F7B89F39}" type="datetimeFigureOut">
              <a:rPr lang="en-US" smtClean="0"/>
              <a:pPr/>
              <a:t>3/3/17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3E62B3-7979-495B-811B-7F866ECE5912}" type="slidenum">
              <a:rPr lang="en-US" smtClean="0"/>
              <a:pPr/>
              <a:t>‹#›</a:t>
            </a:fld>
            <a:endParaRPr lang="en-US" dirty="0"/>
          </a:p>
        </p:txBody>
      </p:sp>
    </p:spTree>
    <p:extLst>
      <p:ext uri="{BB962C8B-B14F-4D97-AF65-F5344CB8AC3E}">
        <p14:creationId xmlns:p14="http://schemas.microsoft.com/office/powerpoint/2010/main" val="3234043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920240" y="7254242"/>
            <a:ext cx="16962120" cy="20517699"/>
          </a:xfrm>
        </p:spPr>
        <p:txBody>
          <a:bodyPr/>
          <a:lstStyle>
            <a:lvl1pPr>
              <a:defRPr sz="12200"/>
            </a:lvl1pPr>
            <a:lvl2pPr>
              <a:defRPr sz="10400"/>
            </a:lvl2pPr>
            <a:lvl3pPr>
              <a:defRPr sz="8700"/>
            </a:lvl3pPr>
            <a:lvl4pPr>
              <a:defRPr sz="7800"/>
            </a:lvl4pPr>
            <a:lvl5pPr>
              <a:defRPr sz="7800"/>
            </a:lvl5pPr>
            <a:lvl6pPr>
              <a:defRPr sz="7800"/>
            </a:lvl6pPr>
            <a:lvl7pPr>
              <a:defRPr sz="7800"/>
            </a:lvl7pPr>
            <a:lvl8pPr>
              <a:defRPr sz="7800"/>
            </a:lvl8pPr>
            <a:lvl9pPr>
              <a:defRPr sz="7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9522440" y="7254242"/>
            <a:ext cx="16962120" cy="20517699"/>
          </a:xfrm>
        </p:spPr>
        <p:txBody>
          <a:bodyPr/>
          <a:lstStyle>
            <a:lvl1pPr>
              <a:defRPr sz="12200"/>
            </a:lvl1pPr>
            <a:lvl2pPr>
              <a:defRPr sz="10400"/>
            </a:lvl2pPr>
            <a:lvl3pPr>
              <a:defRPr sz="8700"/>
            </a:lvl3pPr>
            <a:lvl4pPr>
              <a:defRPr sz="7800"/>
            </a:lvl4pPr>
            <a:lvl5pPr>
              <a:defRPr sz="7800"/>
            </a:lvl5pPr>
            <a:lvl6pPr>
              <a:defRPr sz="7800"/>
            </a:lvl6pPr>
            <a:lvl7pPr>
              <a:defRPr sz="7800"/>
            </a:lvl7pPr>
            <a:lvl8pPr>
              <a:defRPr sz="7800"/>
            </a:lvl8pPr>
            <a:lvl9pPr>
              <a:defRPr sz="7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9D4649A-414A-4FB0-A46B-D0B1F7B89F39}" type="datetimeFigureOut">
              <a:rPr lang="en-US" smtClean="0"/>
              <a:pPr/>
              <a:t>3/3/17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63E62B3-7979-495B-811B-7F866ECE5912}" type="slidenum">
              <a:rPr lang="en-US" smtClean="0"/>
              <a:pPr/>
              <a:t>‹#›</a:t>
            </a:fld>
            <a:endParaRPr lang="en-US" dirty="0"/>
          </a:p>
        </p:txBody>
      </p:sp>
    </p:spTree>
    <p:extLst>
      <p:ext uri="{BB962C8B-B14F-4D97-AF65-F5344CB8AC3E}">
        <p14:creationId xmlns:p14="http://schemas.microsoft.com/office/powerpoint/2010/main" val="3092650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920240" y="6959179"/>
            <a:ext cx="16968790" cy="2900254"/>
          </a:xfrm>
        </p:spPr>
        <p:txBody>
          <a:bodyPr anchor="b"/>
          <a:lstStyle>
            <a:lvl1pPr marL="0" indent="0">
              <a:buNone/>
              <a:defRPr sz="10400" b="1"/>
            </a:lvl1pPr>
            <a:lvl2pPr marL="1985528" indent="0">
              <a:buNone/>
              <a:defRPr sz="8700" b="1"/>
            </a:lvl2pPr>
            <a:lvl3pPr marL="3971056" indent="0">
              <a:buNone/>
              <a:defRPr sz="7800" b="1"/>
            </a:lvl3pPr>
            <a:lvl4pPr marL="5956584" indent="0">
              <a:buNone/>
              <a:defRPr sz="6900" b="1"/>
            </a:lvl4pPr>
            <a:lvl5pPr marL="7942113" indent="0">
              <a:buNone/>
              <a:defRPr sz="6900" b="1"/>
            </a:lvl5pPr>
            <a:lvl6pPr marL="9927641" indent="0">
              <a:buNone/>
              <a:defRPr sz="6900" b="1"/>
            </a:lvl6pPr>
            <a:lvl7pPr marL="11913169" indent="0">
              <a:buNone/>
              <a:defRPr sz="6900" b="1"/>
            </a:lvl7pPr>
            <a:lvl8pPr marL="13898697" indent="0">
              <a:buNone/>
              <a:defRPr sz="6900" b="1"/>
            </a:lvl8pPr>
            <a:lvl9pPr marL="15884225" indent="0">
              <a:buNone/>
              <a:defRPr sz="6900" b="1"/>
            </a:lvl9pPr>
          </a:lstStyle>
          <a:p>
            <a:pPr lvl="0"/>
            <a:r>
              <a:rPr lang="en-US" smtClean="0"/>
              <a:t>Click to edit Master text styles</a:t>
            </a:r>
          </a:p>
        </p:txBody>
      </p:sp>
      <p:sp>
        <p:nvSpPr>
          <p:cNvPr id="4" name="Content Placeholder 3"/>
          <p:cNvSpPr>
            <a:spLocks noGrp="1"/>
          </p:cNvSpPr>
          <p:nvPr>
            <p:ph sz="half" idx="2"/>
          </p:nvPr>
        </p:nvSpPr>
        <p:spPr>
          <a:xfrm>
            <a:off x="1920240" y="9859433"/>
            <a:ext cx="16968790" cy="17912506"/>
          </a:xfrm>
        </p:spPr>
        <p:txBody>
          <a:bodyPr/>
          <a:lstStyle>
            <a:lvl1pPr>
              <a:defRPr sz="10400"/>
            </a:lvl1pPr>
            <a:lvl2pPr>
              <a:defRPr sz="8700"/>
            </a:lvl2pPr>
            <a:lvl3pPr>
              <a:defRPr sz="7800"/>
            </a:lvl3pPr>
            <a:lvl4pPr>
              <a:defRPr sz="6900"/>
            </a:lvl4pPr>
            <a:lvl5pPr>
              <a:defRPr sz="6900"/>
            </a:lvl5pPr>
            <a:lvl6pPr>
              <a:defRPr sz="6900"/>
            </a:lvl6pPr>
            <a:lvl7pPr>
              <a:defRPr sz="6900"/>
            </a:lvl7pPr>
            <a:lvl8pPr>
              <a:defRPr sz="6900"/>
            </a:lvl8pPr>
            <a:lvl9pPr>
              <a:defRPr sz="6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9509107" y="6959179"/>
            <a:ext cx="16975455" cy="2900254"/>
          </a:xfrm>
        </p:spPr>
        <p:txBody>
          <a:bodyPr anchor="b"/>
          <a:lstStyle>
            <a:lvl1pPr marL="0" indent="0">
              <a:buNone/>
              <a:defRPr sz="10400" b="1"/>
            </a:lvl1pPr>
            <a:lvl2pPr marL="1985528" indent="0">
              <a:buNone/>
              <a:defRPr sz="8700" b="1"/>
            </a:lvl2pPr>
            <a:lvl3pPr marL="3971056" indent="0">
              <a:buNone/>
              <a:defRPr sz="7800" b="1"/>
            </a:lvl3pPr>
            <a:lvl4pPr marL="5956584" indent="0">
              <a:buNone/>
              <a:defRPr sz="6900" b="1"/>
            </a:lvl4pPr>
            <a:lvl5pPr marL="7942113" indent="0">
              <a:buNone/>
              <a:defRPr sz="6900" b="1"/>
            </a:lvl5pPr>
            <a:lvl6pPr marL="9927641" indent="0">
              <a:buNone/>
              <a:defRPr sz="6900" b="1"/>
            </a:lvl6pPr>
            <a:lvl7pPr marL="11913169" indent="0">
              <a:buNone/>
              <a:defRPr sz="6900" b="1"/>
            </a:lvl7pPr>
            <a:lvl8pPr marL="13898697" indent="0">
              <a:buNone/>
              <a:defRPr sz="6900" b="1"/>
            </a:lvl8pPr>
            <a:lvl9pPr marL="15884225" indent="0">
              <a:buNone/>
              <a:defRPr sz="6900" b="1"/>
            </a:lvl9pPr>
          </a:lstStyle>
          <a:p>
            <a:pPr lvl="0"/>
            <a:r>
              <a:rPr lang="en-US" smtClean="0"/>
              <a:t>Click to edit Master text styles</a:t>
            </a:r>
          </a:p>
        </p:txBody>
      </p:sp>
      <p:sp>
        <p:nvSpPr>
          <p:cNvPr id="6" name="Content Placeholder 5"/>
          <p:cNvSpPr>
            <a:spLocks noGrp="1"/>
          </p:cNvSpPr>
          <p:nvPr>
            <p:ph sz="quarter" idx="4"/>
          </p:nvPr>
        </p:nvSpPr>
        <p:spPr>
          <a:xfrm>
            <a:off x="19509107" y="9859433"/>
            <a:ext cx="16975455" cy="17912506"/>
          </a:xfrm>
        </p:spPr>
        <p:txBody>
          <a:bodyPr/>
          <a:lstStyle>
            <a:lvl1pPr>
              <a:defRPr sz="10400"/>
            </a:lvl1pPr>
            <a:lvl2pPr>
              <a:defRPr sz="8700"/>
            </a:lvl2pPr>
            <a:lvl3pPr>
              <a:defRPr sz="7800"/>
            </a:lvl3pPr>
            <a:lvl4pPr>
              <a:defRPr sz="6900"/>
            </a:lvl4pPr>
            <a:lvl5pPr>
              <a:defRPr sz="6900"/>
            </a:lvl5pPr>
            <a:lvl6pPr>
              <a:defRPr sz="6900"/>
            </a:lvl6pPr>
            <a:lvl7pPr>
              <a:defRPr sz="6900"/>
            </a:lvl7pPr>
            <a:lvl8pPr>
              <a:defRPr sz="6900"/>
            </a:lvl8pPr>
            <a:lvl9pPr>
              <a:defRPr sz="6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9D4649A-414A-4FB0-A46B-D0B1F7B89F39}" type="datetimeFigureOut">
              <a:rPr lang="en-US" smtClean="0"/>
              <a:pPr/>
              <a:t>3/3/17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63E62B3-7979-495B-811B-7F866ECE5912}" type="slidenum">
              <a:rPr lang="en-US" smtClean="0"/>
              <a:pPr/>
              <a:t>‹#›</a:t>
            </a:fld>
            <a:endParaRPr lang="en-US" dirty="0"/>
          </a:p>
        </p:txBody>
      </p:sp>
    </p:spTree>
    <p:extLst>
      <p:ext uri="{BB962C8B-B14F-4D97-AF65-F5344CB8AC3E}">
        <p14:creationId xmlns:p14="http://schemas.microsoft.com/office/powerpoint/2010/main" val="2483629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9D4649A-414A-4FB0-A46B-D0B1F7B89F39}" type="datetimeFigureOut">
              <a:rPr lang="en-US" smtClean="0"/>
              <a:pPr/>
              <a:t>3/3/17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63E62B3-7979-495B-811B-7F866ECE5912}" type="slidenum">
              <a:rPr lang="en-US" smtClean="0"/>
              <a:pPr/>
              <a:t>‹#›</a:t>
            </a:fld>
            <a:endParaRPr lang="en-US" dirty="0"/>
          </a:p>
        </p:txBody>
      </p:sp>
    </p:spTree>
    <p:extLst>
      <p:ext uri="{BB962C8B-B14F-4D97-AF65-F5344CB8AC3E}">
        <p14:creationId xmlns:p14="http://schemas.microsoft.com/office/powerpoint/2010/main" val="2872778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D4649A-414A-4FB0-A46B-D0B1F7B89F39}" type="datetimeFigureOut">
              <a:rPr lang="en-US" smtClean="0"/>
              <a:pPr/>
              <a:t>3/3/17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63E62B3-7979-495B-811B-7F866ECE5912}" type="slidenum">
              <a:rPr lang="en-US" smtClean="0"/>
              <a:pPr/>
              <a:t>‹#›</a:t>
            </a:fld>
            <a:endParaRPr lang="en-US" dirty="0"/>
          </a:p>
        </p:txBody>
      </p:sp>
    </p:spTree>
    <p:extLst>
      <p:ext uri="{BB962C8B-B14F-4D97-AF65-F5344CB8AC3E}">
        <p14:creationId xmlns:p14="http://schemas.microsoft.com/office/powerpoint/2010/main" val="360315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2" y="1237827"/>
            <a:ext cx="12634915" cy="5267960"/>
          </a:xfrm>
        </p:spPr>
        <p:txBody>
          <a:bodyPr anchor="b"/>
          <a:lstStyle>
            <a:lvl1pPr algn="l">
              <a:defRPr sz="8700" b="1"/>
            </a:lvl1pPr>
          </a:lstStyle>
          <a:p>
            <a:r>
              <a:rPr lang="en-US" smtClean="0"/>
              <a:t>Click to edit Master title style</a:t>
            </a:r>
            <a:endParaRPr lang="en-US"/>
          </a:p>
        </p:txBody>
      </p:sp>
      <p:sp>
        <p:nvSpPr>
          <p:cNvPr id="3" name="Content Placeholder 2"/>
          <p:cNvSpPr>
            <a:spLocks noGrp="1"/>
          </p:cNvSpPr>
          <p:nvPr>
            <p:ph idx="1"/>
          </p:nvPr>
        </p:nvSpPr>
        <p:spPr>
          <a:xfrm>
            <a:off x="15015210" y="1237829"/>
            <a:ext cx="21469350" cy="26534112"/>
          </a:xfrm>
        </p:spPr>
        <p:txBody>
          <a:bodyPr/>
          <a:lstStyle>
            <a:lvl1pPr>
              <a:defRPr sz="13900"/>
            </a:lvl1pPr>
            <a:lvl2pPr>
              <a:defRPr sz="12200"/>
            </a:lvl2pPr>
            <a:lvl3pPr>
              <a:defRPr sz="10400"/>
            </a:lvl3pPr>
            <a:lvl4pPr>
              <a:defRPr sz="8700"/>
            </a:lvl4pPr>
            <a:lvl5pPr>
              <a:defRPr sz="8700"/>
            </a:lvl5pPr>
            <a:lvl6pPr>
              <a:defRPr sz="8700"/>
            </a:lvl6pPr>
            <a:lvl7pPr>
              <a:defRPr sz="8700"/>
            </a:lvl7pPr>
            <a:lvl8pPr>
              <a:defRPr sz="8700"/>
            </a:lvl8pPr>
            <a:lvl9pPr>
              <a:defRPr sz="8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920242" y="6505789"/>
            <a:ext cx="12634915" cy="21266152"/>
          </a:xfrm>
        </p:spPr>
        <p:txBody>
          <a:bodyPr/>
          <a:lstStyle>
            <a:lvl1pPr marL="0" indent="0">
              <a:buNone/>
              <a:defRPr sz="6100"/>
            </a:lvl1pPr>
            <a:lvl2pPr marL="1985528" indent="0">
              <a:buNone/>
              <a:defRPr sz="5200"/>
            </a:lvl2pPr>
            <a:lvl3pPr marL="3971056" indent="0">
              <a:buNone/>
              <a:defRPr sz="4300"/>
            </a:lvl3pPr>
            <a:lvl4pPr marL="5956584" indent="0">
              <a:buNone/>
              <a:defRPr sz="3900"/>
            </a:lvl4pPr>
            <a:lvl5pPr marL="7942113" indent="0">
              <a:buNone/>
              <a:defRPr sz="3900"/>
            </a:lvl5pPr>
            <a:lvl6pPr marL="9927641" indent="0">
              <a:buNone/>
              <a:defRPr sz="3900"/>
            </a:lvl6pPr>
            <a:lvl7pPr marL="11913169" indent="0">
              <a:buNone/>
              <a:defRPr sz="3900"/>
            </a:lvl7pPr>
            <a:lvl8pPr marL="13898697" indent="0">
              <a:buNone/>
              <a:defRPr sz="3900"/>
            </a:lvl8pPr>
            <a:lvl9pPr marL="15884225" indent="0">
              <a:buNone/>
              <a:defRPr sz="3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D4649A-414A-4FB0-A46B-D0B1F7B89F39}" type="datetimeFigureOut">
              <a:rPr lang="en-US" smtClean="0"/>
              <a:pPr/>
              <a:t>3/3/17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63E62B3-7979-495B-811B-7F866ECE5912}" type="slidenum">
              <a:rPr lang="en-US" smtClean="0"/>
              <a:pPr/>
              <a:t>‹#›</a:t>
            </a:fld>
            <a:endParaRPr lang="en-US" dirty="0"/>
          </a:p>
        </p:txBody>
      </p:sp>
    </p:spTree>
    <p:extLst>
      <p:ext uri="{BB962C8B-B14F-4D97-AF65-F5344CB8AC3E}">
        <p14:creationId xmlns:p14="http://schemas.microsoft.com/office/powerpoint/2010/main" val="3938068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27610" y="21762720"/>
            <a:ext cx="23042880" cy="2569212"/>
          </a:xfrm>
        </p:spPr>
        <p:txBody>
          <a:bodyPr anchor="b"/>
          <a:lstStyle>
            <a:lvl1pPr algn="l">
              <a:defRPr sz="8700" b="1"/>
            </a:lvl1pPr>
          </a:lstStyle>
          <a:p>
            <a:r>
              <a:rPr lang="en-US" smtClean="0"/>
              <a:t>Click to edit Master title style</a:t>
            </a:r>
            <a:endParaRPr lang="en-US"/>
          </a:p>
        </p:txBody>
      </p:sp>
      <p:sp>
        <p:nvSpPr>
          <p:cNvPr id="3" name="Picture Placeholder 2"/>
          <p:cNvSpPr>
            <a:spLocks noGrp="1"/>
          </p:cNvSpPr>
          <p:nvPr>
            <p:ph type="pic" idx="1"/>
          </p:nvPr>
        </p:nvSpPr>
        <p:spPr>
          <a:xfrm>
            <a:off x="7527610" y="2777913"/>
            <a:ext cx="23042880" cy="18653760"/>
          </a:xfrm>
        </p:spPr>
        <p:txBody>
          <a:bodyPr/>
          <a:lstStyle>
            <a:lvl1pPr marL="0" indent="0">
              <a:buNone/>
              <a:defRPr sz="13900"/>
            </a:lvl1pPr>
            <a:lvl2pPr marL="1985528" indent="0">
              <a:buNone/>
              <a:defRPr sz="12200"/>
            </a:lvl2pPr>
            <a:lvl3pPr marL="3971056" indent="0">
              <a:buNone/>
              <a:defRPr sz="10400"/>
            </a:lvl3pPr>
            <a:lvl4pPr marL="5956584" indent="0">
              <a:buNone/>
              <a:defRPr sz="8700"/>
            </a:lvl4pPr>
            <a:lvl5pPr marL="7942113" indent="0">
              <a:buNone/>
              <a:defRPr sz="8700"/>
            </a:lvl5pPr>
            <a:lvl6pPr marL="9927641" indent="0">
              <a:buNone/>
              <a:defRPr sz="8700"/>
            </a:lvl6pPr>
            <a:lvl7pPr marL="11913169" indent="0">
              <a:buNone/>
              <a:defRPr sz="8700"/>
            </a:lvl7pPr>
            <a:lvl8pPr marL="13898697" indent="0">
              <a:buNone/>
              <a:defRPr sz="8700"/>
            </a:lvl8pPr>
            <a:lvl9pPr marL="15884225" indent="0">
              <a:buNone/>
              <a:defRPr sz="8700"/>
            </a:lvl9pPr>
          </a:lstStyle>
          <a:p>
            <a:endParaRPr lang="en-US" dirty="0"/>
          </a:p>
        </p:txBody>
      </p:sp>
      <p:sp>
        <p:nvSpPr>
          <p:cNvPr id="4" name="Text Placeholder 3"/>
          <p:cNvSpPr>
            <a:spLocks noGrp="1"/>
          </p:cNvSpPr>
          <p:nvPr>
            <p:ph type="body" sz="half" idx="2"/>
          </p:nvPr>
        </p:nvSpPr>
        <p:spPr>
          <a:xfrm>
            <a:off x="7527610" y="24331932"/>
            <a:ext cx="23042880" cy="3648708"/>
          </a:xfrm>
        </p:spPr>
        <p:txBody>
          <a:bodyPr/>
          <a:lstStyle>
            <a:lvl1pPr marL="0" indent="0">
              <a:buNone/>
              <a:defRPr sz="6100"/>
            </a:lvl1pPr>
            <a:lvl2pPr marL="1985528" indent="0">
              <a:buNone/>
              <a:defRPr sz="5200"/>
            </a:lvl2pPr>
            <a:lvl3pPr marL="3971056" indent="0">
              <a:buNone/>
              <a:defRPr sz="4300"/>
            </a:lvl3pPr>
            <a:lvl4pPr marL="5956584" indent="0">
              <a:buNone/>
              <a:defRPr sz="3900"/>
            </a:lvl4pPr>
            <a:lvl5pPr marL="7942113" indent="0">
              <a:buNone/>
              <a:defRPr sz="3900"/>
            </a:lvl5pPr>
            <a:lvl6pPr marL="9927641" indent="0">
              <a:buNone/>
              <a:defRPr sz="3900"/>
            </a:lvl6pPr>
            <a:lvl7pPr marL="11913169" indent="0">
              <a:buNone/>
              <a:defRPr sz="3900"/>
            </a:lvl7pPr>
            <a:lvl8pPr marL="13898697" indent="0">
              <a:buNone/>
              <a:defRPr sz="3900"/>
            </a:lvl8pPr>
            <a:lvl9pPr marL="15884225" indent="0">
              <a:buNone/>
              <a:defRPr sz="3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D4649A-414A-4FB0-A46B-D0B1F7B89F39}" type="datetimeFigureOut">
              <a:rPr lang="en-US" smtClean="0"/>
              <a:pPr/>
              <a:t>3/3/17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63E62B3-7979-495B-811B-7F866ECE5912}" type="slidenum">
              <a:rPr lang="en-US" smtClean="0"/>
              <a:pPr/>
              <a:t>‹#›</a:t>
            </a:fld>
            <a:endParaRPr lang="en-US" dirty="0"/>
          </a:p>
        </p:txBody>
      </p:sp>
    </p:spTree>
    <p:extLst>
      <p:ext uri="{BB962C8B-B14F-4D97-AF65-F5344CB8AC3E}">
        <p14:creationId xmlns:p14="http://schemas.microsoft.com/office/powerpoint/2010/main" val="3935166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D4649A-414A-4FB0-A46B-D0B1F7B89F39}" type="datetimeFigureOut">
              <a:rPr lang="en-US" smtClean="0"/>
              <a:pPr/>
              <a:t>3/3/17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3E62B3-7979-495B-811B-7F866ECE5912}" type="slidenum">
              <a:rPr lang="en-US" smtClean="0"/>
              <a:pPr/>
              <a:t>‹#›</a:t>
            </a:fld>
            <a:endParaRPr lang="en-US" dirty="0"/>
          </a:p>
        </p:txBody>
      </p:sp>
    </p:spTree>
    <p:extLst>
      <p:ext uri="{BB962C8B-B14F-4D97-AF65-F5344CB8AC3E}">
        <p14:creationId xmlns:p14="http://schemas.microsoft.com/office/powerpoint/2010/main" val="942760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843480" y="1245028"/>
            <a:ext cx="8641080" cy="265269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920240" y="1245028"/>
            <a:ext cx="25283160" cy="265269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D4649A-414A-4FB0-A46B-D0B1F7B89F39}" type="datetimeFigureOut">
              <a:rPr lang="en-US" smtClean="0"/>
              <a:pPr/>
              <a:t>3/3/17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3E62B3-7979-495B-811B-7F866ECE5912}" type="slidenum">
              <a:rPr lang="en-US" smtClean="0"/>
              <a:pPr/>
              <a:t>‹#›</a:t>
            </a:fld>
            <a:endParaRPr lang="en-US" dirty="0"/>
          </a:p>
        </p:txBody>
      </p:sp>
    </p:spTree>
    <p:extLst>
      <p:ext uri="{BB962C8B-B14F-4D97-AF65-F5344CB8AC3E}">
        <p14:creationId xmlns:p14="http://schemas.microsoft.com/office/powerpoint/2010/main" val="87774311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240" y="1245026"/>
            <a:ext cx="34564320" cy="5181600"/>
          </a:xfrm>
          <a:prstGeom prst="rect">
            <a:avLst/>
          </a:prstGeom>
        </p:spPr>
        <p:txBody>
          <a:bodyPr vert="horz" lIns="397106" tIns="198553" rIns="397106" bIns="198553"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920240" y="7254242"/>
            <a:ext cx="34564320" cy="20517699"/>
          </a:xfrm>
          <a:prstGeom prst="rect">
            <a:avLst/>
          </a:prstGeom>
        </p:spPr>
        <p:txBody>
          <a:bodyPr vert="horz" lIns="397106" tIns="198553" rIns="397106" bIns="19855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920240" y="28815456"/>
            <a:ext cx="8961120" cy="1655233"/>
          </a:xfrm>
          <a:prstGeom prst="rect">
            <a:avLst/>
          </a:prstGeom>
        </p:spPr>
        <p:txBody>
          <a:bodyPr vert="horz" lIns="397106" tIns="198553" rIns="397106" bIns="198553" rtlCol="0" anchor="ctr"/>
          <a:lstStyle>
            <a:lvl1pPr algn="l">
              <a:defRPr sz="5200">
                <a:solidFill>
                  <a:schemeClr val="tx1">
                    <a:tint val="75000"/>
                  </a:schemeClr>
                </a:solidFill>
              </a:defRPr>
            </a:lvl1pPr>
          </a:lstStyle>
          <a:p>
            <a:fld id="{29D4649A-414A-4FB0-A46B-D0B1F7B89F39}" type="datetimeFigureOut">
              <a:rPr lang="en-US" smtClean="0"/>
              <a:pPr/>
              <a:t>3/3/17</a:t>
            </a:fld>
            <a:endParaRPr lang="en-US" dirty="0"/>
          </a:p>
        </p:txBody>
      </p:sp>
      <p:sp>
        <p:nvSpPr>
          <p:cNvPr id="5" name="Footer Placeholder 4"/>
          <p:cNvSpPr>
            <a:spLocks noGrp="1"/>
          </p:cNvSpPr>
          <p:nvPr>
            <p:ph type="ftr" sz="quarter" idx="3"/>
          </p:nvPr>
        </p:nvSpPr>
        <p:spPr>
          <a:xfrm>
            <a:off x="13121640" y="28815456"/>
            <a:ext cx="12161520" cy="1655233"/>
          </a:xfrm>
          <a:prstGeom prst="rect">
            <a:avLst/>
          </a:prstGeom>
        </p:spPr>
        <p:txBody>
          <a:bodyPr vert="horz" lIns="397106" tIns="198553" rIns="397106" bIns="198553" rtlCol="0" anchor="ctr"/>
          <a:lstStyle>
            <a:lvl1pPr algn="ctr">
              <a:defRPr sz="5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27523440" y="28815456"/>
            <a:ext cx="8961120" cy="1655233"/>
          </a:xfrm>
          <a:prstGeom prst="rect">
            <a:avLst/>
          </a:prstGeom>
        </p:spPr>
        <p:txBody>
          <a:bodyPr vert="horz" lIns="397106" tIns="198553" rIns="397106" bIns="198553" rtlCol="0" anchor="ctr"/>
          <a:lstStyle>
            <a:lvl1pPr algn="r">
              <a:defRPr sz="5200">
                <a:solidFill>
                  <a:schemeClr val="tx1">
                    <a:tint val="75000"/>
                  </a:schemeClr>
                </a:solidFill>
              </a:defRPr>
            </a:lvl1pPr>
          </a:lstStyle>
          <a:p>
            <a:fld id="{463E62B3-7979-495B-811B-7F866ECE5912}" type="slidenum">
              <a:rPr lang="en-US" smtClean="0"/>
              <a:pPr/>
              <a:t>‹#›</a:t>
            </a:fld>
            <a:endParaRPr lang="en-US" dirty="0"/>
          </a:p>
        </p:txBody>
      </p:sp>
    </p:spTree>
    <p:extLst>
      <p:ext uri="{BB962C8B-B14F-4D97-AF65-F5344CB8AC3E}">
        <p14:creationId xmlns:p14="http://schemas.microsoft.com/office/powerpoint/2010/main" val="31703339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971056" rtl="0" eaLnBrk="1" latinLnBrk="0" hangingPunct="1">
        <a:spcBef>
          <a:spcPct val="0"/>
        </a:spcBef>
        <a:buNone/>
        <a:defRPr sz="19100" kern="1200">
          <a:solidFill>
            <a:schemeClr val="tx1"/>
          </a:solidFill>
          <a:latin typeface="+mj-lt"/>
          <a:ea typeface="+mj-ea"/>
          <a:cs typeface="+mj-cs"/>
        </a:defRPr>
      </a:lvl1pPr>
    </p:titleStyle>
    <p:bodyStyle>
      <a:lvl1pPr marL="1489146" indent="-1489146" algn="l" defTabSz="3971056" rtl="0" eaLnBrk="1" latinLnBrk="0" hangingPunct="1">
        <a:spcBef>
          <a:spcPct val="20000"/>
        </a:spcBef>
        <a:buFont typeface="Arial" panose="020B0604020202020204" pitchFamily="34" charset="0"/>
        <a:buChar char="•"/>
        <a:defRPr sz="13900" kern="1200">
          <a:solidFill>
            <a:schemeClr val="tx1"/>
          </a:solidFill>
          <a:latin typeface="+mn-lt"/>
          <a:ea typeface="+mn-ea"/>
          <a:cs typeface="+mn-cs"/>
        </a:defRPr>
      </a:lvl1pPr>
      <a:lvl2pPr marL="3226483" indent="-1240955" algn="l" defTabSz="3971056" rtl="0" eaLnBrk="1" latinLnBrk="0" hangingPunct="1">
        <a:spcBef>
          <a:spcPct val="20000"/>
        </a:spcBef>
        <a:buFont typeface="Arial" panose="020B0604020202020204" pitchFamily="34" charset="0"/>
        <a:buChar char="–"/>
        <a:defRPr sz="12200" kern="1200">
          <a:solidFill>
            <a:schemeClr val="tx1"/>
          </a:solidFill>
          <a:latin typeface="+mn-lt"/>
          <a:ea typeface="+mn-ea"/>
          <a:cs typeface="+mn-cs"/>
        </a:defRPr>
      </a:lvl2pPr>
      <a:lvl3pPr marL="4963820" indent="-992764" algn="l" defTabSz="3971056" rtl="0" eaLnBrk="1" latinLnBrk="0" hangingPunct="1">
        <a:spcBef>
          <a:spcPct val="20000"/>
        </a:spcBef>
        <a:buFont typeface="Arial" panose="020B0604020202020204" pitchFamily="34" charset="0"/>
        <a:buChar char="•"/>
        <a:defRPr sz="10400" kern="1200">
          <a:solidFill>
            <a:schemeClr val="tx1"/>
          </a:solidFill>
          <a:latin typeface="+mn-lt"/>
          <a:ea typeface="+mn-ea"/>
          <a:cs typeface="+mn-cs"/>
        </a:defRPr>
      </a:lvl3pPr>
      <a:lvl4pPr marL="6949349" indent="-992764" algn="l" defTabSz="3971056" rtl="0" eaLnBrk="1" latinLnBrk="0" hangingPunct="1">
        <a:spcBef>
          <a:spcPct val="20000"/>
        </a:spcBef>
        <a:buFont typeface="Arial" panose="020B0604020202020204" pitchFamily="34" charset="0"/>
        <a:buChar char="–"/>
        <a:defRPr sz="8700" kern="1200">
          <a:solidFill>
            <a:schemeClr val="tx1"/>
          </a:solidFill>
          <a:latin typeface="+mn-lt"/>
          <a:ea typeface="+mn-ea"/>
          <a:cs typeface="+mn-cs"/>
        </a:defRPr>
      </a:lvl4pPr>
      <a:lvl5pPr marL="8934877" indent="-992764" algn="l" defTabSz="3971056" rtl="0" eaLnBrk="1" latinLnBrk="0" hangingPunct="1">
        <a:spcBef>
          <a:spcPct val="20000"/>
        </a:spcBef>
        <a:buFont typeface="Arial" panose="020B0604020202020204" pitchFamily="34" charset="0"/>
        <a:buChar char="»"/>
        <a:defRPr sz="8700" kern="1200">
          <a:solidFill>
            <a:schemeClr val="tx1"/>
          </a:solidFill>
          <a:latin typeface="+mn-lt"/>
          <a:ea typeface="+mn-ea"/>
          <a:cs typeface="+mn-cs"/>
        </a:defRPr>
      </a:lvl5pPr>
      <a:lvl6pPr marL="10920405" indent="-992764" algn="l" defTabSz="3971056" rtl="0" eaLnBrk="1" latinLnBrk="0" hangingPunct="1">
        <a:spcBef>
          <a:spcPct val="20000"/>
        </a:spcBef>
        <a:buFont typeface="Arial" panose="020B0604020202020204" pitchFamily="34" charset="0"/>
        <a:buChar char="•"/>
        <a:defRPr sz="8700" kern="1200">
          <a:solidFill>
            <a:schemeClr val="tx1"/>
          </a:solidFill>
          <a:latin typeface="+mn-lt"/>
          <a:ea typeface="+mn-ea"/>
          <a:cs typeface="+mn-cs"/>
        </a:defRPr>
      </a:lvl6pPr>
      <a:lvl7pPr marL="12905933" indent="-992764" algn="l" defTabSz="3971056" rtl="0" eaLnBrk="1" latinLnBrk="0" hangingPunct="1">
        <a:spcBef>
          <a:spcPct val="20000"/>
        </a:spcBef>
        <a:buFont typeface="Arial" panose="020B0604020202020204" pitchFamily="34" charset="0"/>
        <a:buChar char="•"/>
        <a:defRPr sz="8700" kern="1200">
          <a:solidFill>
            <a:schemeClr val="tx1"/>
          </a:solidFill>
          <a:latin typeface="+mn-lt"/>
          <a:ea typeface="+mn-ea"/>
          <a:cs typeface="+mn-cs"/>
        </a:defRPr>
      </a:lvl7pPr>
      <a:lvl8pPr marL="14891461" indent="-992764" algn="l" defTabSz="3971056" rtl="0" eaLnBrk="1" latinLnBrk="0" hangingPunct="1">
        <a:spcBef>
          <a:spcPct val="20000"/>
        </a:spcBef>
        <a:buFont typeface="Arial" panose="020B0604020202020204" pitchFamily="34" charset="0"/>
        <a:buChar char="•"/>
        <a:defRPr sz="8700" kern="1200">
          <a:solidFill>
            <a:schemeClr val="tx1"/>
          </a:solidFill>
          <a:latin typeface="+mn-lt"/>
          <a:ea typeface="+mn-ea"/>
          <a:cs typeface="+mn-cs"/>
        </a:defRPr>
      </a:lvl8pPr>
      <a:lvl9pPr marL="16876989" indent="-992764" algn="l" defTabSz="3971056" rtl="0" eaLnBrk="1" latinLnBrk="0" hangingPunct="1">
        <a:spcBef>
          <a:spcPct val="20000"/>
        </a:spcBef>
        <a:buFont typeface="Arial" panose="020B0604020202020204" pitchFamily="34" charset="0"/>
        <a:buChar char="•"/>
        <a:defRPr sz="8700" kern="1200">
          <a:solidFill>
            <a:schemeClr val="tx1"/>
          </a:solidFill>
          <a:latin typeface="+mn-lt"/>
          <a:ea typeface="+mn-ea"/>
          <a:cs typeface="+mn-cs"/>
        </a:defRPr>
      </a:lvl9pPr>
    </p:bodyStyle>
    <p:otherStyle>
      <a:defPPr>
        <a:defRPr lang="en-US"/>
      </a:defPPr>
      <a:lvl1pPr marL="0" algn="l" defTabSz="3971056" rtl="0" eaLnBrk="1" latinLnBrk="0" hangingPunct="1">
        <a:defRPr sz="7800" kern="1200">
          <a:solidFill>
            <a:schemeClr val="tx1"/>
          </a:solidFill>
          <a:latin typeface="+mn-lt"/>
          <a:ea typeface="+mn-ea"/>
          <a:cs typeface="+mn-cs"/>
        </a:defRPr>
      </a:lvl1pPr>
      <a:lvl2pPr marL="1985528" algn="l" defTabSz="3971056" rtl="0" eaLnBrk="1" latinLnBrk="0" hangingPunct="1">
        <a:defRPr sz="7800" kern="1200">
          <a:solidFill>
            <a:schemeClr val="tx1"/>
          </a:solidFill>
          <a:latin typeface="+mn-lt"/>
          <a:ea typeface="+mn-ea"/>
          <a:cs typeface="+mn-cs"/>
        </a:defRPr>
      </a:lvl2pPr>
      <a:lvl3pPr marL="3971056" algn="l" defTabSz="3971056" rtl="0" eaLnBrk="1" latinLnBrk="0" hangingPunct="1">
        <a:defRPr sz="7800" kern="1200">
          <a:solidFill>
            <a:schemeClr val="tx1"/>
          </a:solidFill>
          <a:latin typeface="+mn-lt"/>
          <a:ea typeface="+mn-ea"/>
          <a:cs typeface="+mn-cs"/>
        </a:defRPr>
      </a:lvl3pPr>
      <a:lvl4pPr marL="5956584" algn="l" defTabSz="3971056" rtl="0" eaLnBrk="1" latinLnBrk="0" hangingPunct="1">
        <a:defRPr sz="7800" kern="1200">
          <a:solidFill>
            <a:schemeClr val="tx1"/>
          </a:solidFill>
          <a:latin typeface="+mn-lt"/>
          <a:ea typeface="+mn-ea"/>
          <a:cs typeface="+mn-cs"/>
        </a:defRPr>
      </a:lvl4pPr>
      <a:lvl5pPr marL="7942113" algn="l" defTabSz="3971056" rtl="0" eaLnBrk="1" latinLnBrk="0" hangingPunct="1">
        <a:defRPr sz="7800" kern="1200">
          <a:solidFill>
            <a:schemeClr val="tx1"/>
          </a:solidFill>
          <a:latin typeface="+mn-lt"/>
          <a:ea typeface="+mn-ea"/>
          <a:cs typeface="+mn-cs"/>
        </a:defRPr>
      </a:lvl5pPr>
      <a:lvl6pPr marL="9927641" algn="l" defTabSz="3971056" rtl="0" eaLnBrk="1" latinLnBrk="0" hangingPunct="1">
        <a:defRPr sz="7800" kern="1200">
          <a:solidFill>
            <a:schemeClr val="tx1"/>
          </a:solidFill>
          <a:latin typeface="+mn-lt"/>
          <a:ea typeface="+mn-ea"/>
          <a:cs typeface="+mn-cs"/>
        </a:defRPr>
      </a:lvl6pPr>
      <a:lvl7pPr marL="11913169" algn="l" defTabSz="3971056" rtl="0" eaLnBrk="1" latinLnBrk="0" hangingPunct="1">
        <a:defRPr sz="7800" kern="1200">
          <a:solidFill>
            <a:schemeClr val="tx1"/>
          </a:solidFill>
          <a:latin typeface="+mn-lt"/>
          <a:ea typeface="+mn-ea"/>
          <a:cs typeface="+mn-cs"/>
        </a:defRPr>
      </a:lvl7pPr>
      <a:lvl8pPr marL="13898697" algn="l" defTabSz="3971056" rtl="0" eaLnBrk="1" latinLnBrk="0" hangingPunct="1">
        <a:defRPr sz="7800" kern="1200">
          <a:solidFill>
            <a:schemeClr val="tx1"/>
          </a:solidFill>
          <a:latin typeface="+mn-lt"/>
          <a:ea typeface="+mn-ea"/>
          <a:cs typeface="+mn-cs"/>
        </a:defRPr>
      </a:lvl8pPr>
      <a:lvl9pPr marL="15884225" algn="l" defTabSz="3971056" rtl="0" eaLnBrk="1" latinLnBrk="0" hangingPunct="1">
        <a:defRPr sz="7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583400" y="990600"/>
            <a:ext cx="184731" cy="1292662"/>
          </a:xfrm>
          <a:prstGeom prst="rect">
            <a:avLst/>
          </a:prstGeom>
          <a:noFill/>
        </p:spPr>
        <p:txBody>
          <a:bodyPr wrap="none" rtlCol="0" anchor="t" anchorCtr="1">
            <a:spAutoFit/>
          </a:bodyPr>
          <a:lstStyle/>
          <a:p>
            <a:endParaRPr lang="en-US" dirty="0"/>
          </a:p>
        </p:txBody>
      </p:sp>
      <p:pic>
        <p:nvPicPr>
          <p:cNvPr id="1027" name="Picture 3" descr="Graphic: Blue and gold seal: 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10578" y="6523"/>
            <a:ext cx="3594222" cy="3651077"/>
          </a:xfrm>
          <a:prstGeom prst="rect">
            <a:avLst/>
          </a:prstGeom>
          <a:noFill/>
          <a:ln>
            <a:noFill/>
          </a:ln>
          <a:extLst>
            <a:ext uri="{909E8E84-426E-40dd-AFC4-6F175D3DCCD1}">
              <a14:hiddenFill xmlns:a14="http://schemas.microsoft.com/office/drawing/2010/main" xmlns="" xmlns:mv="urn:schemas-microsoft-com:mac:vml" xmlns:mc="http://schemas.openxmlformats.org/markup-compatibility/2006">
                <a:solidFill>
                  <a:srgbClr val="FFFFFF"/>
                </a:solidFill>
              </a14:hiddenFill>
            </a:ext>
            <a:ext uri="{91240B29-F687-4f45-9708-019B960494DF}">
              <a14:hiddenLine xmlns:a14="http://schemas.microsoft.com/office/drawing/2010/main" xmlns="" xmlns:mv="urn:schemas-microsoft-com:mac:vml" xmlns:mc="http://schemas.openxmlformats.org/markup-compatibility/2006" w="9525">
                <a:solidFill>
                  <a:srgbClr val="000000"/>
                </a:solidFill>
                <a:miter lim="800000"/>
                <a:headEnd/>
                <a:tailEnd/>
              </a14:hiddenLine>
            </a:ext>
          </a:extLst>
        </p:spPr>
      </p:pic>
      <p:pic>
        <p:nvPicPr>
          <p:cNvPr id="1028" name="Picture 4" descr="Graphic: Blue and gold seal: 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523"/>
            <a:ext cx="3657600" cy="3715458"/>
          </a:xfrm>
          <a:prstGeom prst="rect">
            <a:avLst/>
          </a:prstGeom>
          <a:noFill/>
          <a:ln>
            <a:noFill/>
          </a:ln>
          <a:extLst>
            <a:ext uri="{909E8E84-426E-40dd-AFC4-6F175D3DCCD1}">
              <a14:hiddenFill xmlns:a14="http://schemas.microsoft.com/office/drawing/2010/main" xmlns="" xmlns:mv="urn:schemas-microsoft-com:mac:vml" xmlns:mc="http://schemas.openxmlformats.org/markup-compatibility/2006">
                <a:solidFill>
                  <a:srgbClr val="FFFFFF"/>
                </a:solidFill>
              </a14:hiddenFill>
            </a:ext>
            <a:ext uri="{91240B29-F687-4f45-9708-019B960494DF}">
              <a14:hiddenLine xmlns:a14="http://schemas.microsoft.com/office/drawing/2010/main" xmlns="" xmlns:mv="urn:schemas-microsoft-com:mac:vml" xmlns:mc="http://schemas.openxmlformats.org/markup-compatibility/2006" w="9525">
                <a:solidFill>
                  <a:srgbClr val="000000"/>
                </a:solidFill>
                <a:miter lim="800000"/>
                <a:headEnd/>
                <a:tailEnd/>
              </a14:hiddenLine>
            </a:ext>
          </a:extLst>
        </p:spPr>
      </p:pic>
      <p:sp>
        <p:nvSpPr>
          <p:cNvPr id="2" name="TextBox 1"/>
          <p:cNvSpPr txBox="1"/>
          <p:nvPr/>
        </p:nvSpPr>
        <p:spPr>
          <a:xfrm>
            <a:off x="3657600" y="76200"/>
            <a:ext cx="31152978" cy="3170099"/>
          </a:xfrm>
          <a:prstGeom prst="rect">
            <a:avLst/>
          </a:prstGeom>
          <a:noFill/>
        </p:spPr>
        <p:txBody>
          <a:bodyPr wrap="square" rtlCol="0">
            <a:spAutoFit/>
          </a:bodyPr>
          <a:lstStyle/>
          <a:p>
            <a:pPr algn="ctr"/>
            <a:r>
              <a:rPr lang="en-US" b="1" dirty="0" smtClean="0">
                <a:latin typeface="Times New Roman" panose="02020603050405020304" pitchFamily="18" charset="0"/>
                <a:cs typeface="Times New Roman" panose="02020603050405020304" pitchFamily="18" charset="0"/>
              </a:rPr>
              <a:t>Medical Student Perspectives on the Need for Pre-Clinical Education in Critical Care Medicine</a:t>
            </a:r>
            <a:endParaRPr lang="en-US" b="1" dirty="0">
              <a:latin typeface="Times New Roman" panose="02020603050405020304" pitchFamily="18" charset="0"/>
              <a:cs typeface="Times New Roman" panose="02020603050405020304" pitchFamily="18" charset="0"/>
            </a:endParaRPr>
          </a:p>
          <a:p>
            <a:pPr algn="ctr"/>
            <a:r>
              <a:rPr lang="en-US" sz="4400" b="1" i="1" dirty="0" smtClean="0">
                <a:latin typeface="Times New Roman" panose="02020603050405020304" pitchFamily="18" charset="0"/>
                <a:cs typeface="Times New Roman" panose="02020603050405020304" pitchFamily="18" charset="0"/>
              </a:rPr>
              <a:t>Nicholas Montano MSIV, Samuel Clarke MD, Ian Julie MD, Aaron Danielson MD</a:t>
            </a:r>
            <a:endParaRPr lang="en-US" sz="4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228600" y="3505200"/>
            <a:ext cx="11125200" cy="10895290"/>
          </a:xfrm>
          <a:prstGeom prst="rect">
            <a:avLst/>
          </a:prstGeom>
          <a:noFill/>
        </p:spPr>
        <p:txBody>
          <a:bodyPr wrap="square" rtlCol="0">
            <a:spAutoFit/>
          </a:bodyPr>
          <a:lstStyle/>
          <a:p>
            <a:pPr algn="ctr"/>
            <a:r>
              <a:rPr lang="en-US" sz="5400" b="1" dirty="0" smtClean="0">
                <a:latin typeface="Times New Roman" panose="02020603050405020304" pitchFamily="18" charset="0"/>
                <a:cs typeface="Times New Roman" panose="02020603050405020304" pitchFamily="18" charset="0"/>
              </a:rPr>
              <a:t>Background</a:t>
            </a:r>
          </a:p>
          <a:p>
            <a:pPr algn="just"/>
            <a:r>
              <a:rPr lang="en-US" sz="5400" dirty="0"/>
              <a:t>Critical care skills are vital for patient care. Current research shows that graduating medical students and residents are </a:t>
            </a:r>
            <a:r>
              <a:rPr lang="en-US" sz="5400" dirty="0" smtClean="0"/>
              <a:t>inadequately </a:t>
            </a:r>
            <a:r>
              <a:rPr lang="en-US" sz="5400" dirty="0"/>
              <a:t>prepared for their role taking care of these patients. Past research has focused on faculty beliefs about required critical care </a:t>
            </a:r>
            <a:r>
              <a:rPr lang="en-US" sz="5400" dirty="0" smtClean="0"/>
              <a:t>clinical skills </a:t>
            </a:r>
            <a:r>
              <a:rPr lang="en-US" sz="5400" dirty="0"/>
              <a:t>and gaps in training. However, there has been no </a:t>
            </a:r>
            <a:r>
              <a:rPr lang="en-US" sz="5400" dirty="0" smtClean="0"/>
              <a:t>research to date evaluating medical </a:t>
            </a:r>
            <a:r>
              <a:rPr lang="en-US" sz="5400" dirty="0"/>
              <a:t>students’ perspectives on the need for education in critical care medicine. </a:t>
            </a:r>
            <a:endParaRPr lang="en-US" sz="5400" b="1" dirty="0" smtClean="0">
              <a:latin typeface="Times New Roman" panose="02020603050405020304" pitchFamily="18" charset="0"/>
              <a:cs typeface="Times New Roman" panose="02020603050405020304" pitchFamily="18" charset="0"/>
            </a:endParaRPr>
          </a:p>
        </p:txBody>
      </p:sp>
      <p:sp>
        <p:nvSpPr>
          <p:cNvPr id="16" name="TextBox 15"/>
          <p:cNvSpPr txBox="1"/>
          <p:nvPr/>
        </p:nvSpPr>
        <p:spPr>
          <a:xfrm>
            <a:off x="26822400" y="3505200"/>
            <a:ext cx="11125200" cy="11726287"/>
          </a:xfrm>
          <a:prstGeom prst="rect">
            <a:avLst/>
          </a:prstGeom>
          <a:noFill/>
        </p:spPr>
        <p:txBody>
          <a:bodyPr wrap="square" rtlCol="0">
            <a:spAutoFit/>
          </a:bodyPr>
          <a:lstStyle/>
          <a:p>
            <a:pPr algn="ctr"/>
            <a:r>
              <a:rPr lang="en-US" sz="5400" b="1" dirty="0" smtClean="0">
                <a:latin typeface="Times New Roman" panose="02020603050405020304" pitchFamily="18" charset="0"/>
                <a:cs typeface="Times New Roman" panose="02020603050405020304" pitchFamily="18" charset="0"/>
              </a:rPr>
              <a:t>Results</a:t>
            </a:r>
          </a:p>
          <a:p>
            <a:pPr algn="just"/>
            <a:r>
              <a:rPr lang="en-US" sz="5400" dirty="0" smtClean="0">
                <a:latin typeface="Times New Roman" panose="02020603050405020304" pitchFamily="18" charset="0"/>
                <a:cs typeface="Times New Roman" panose="02020603050405020304" pitchFamily="18" charset="0"/>
              </a:rPr>
              <a:t>77 Medical students participated in this study, resulting in an 18% response rate. Students agree that pre-clinical medical education should include coursework in critical care medicine (3.89, [3.682-4.098]). Pre-clinical students felt significantly less comfortable than clinical medical students in all domains (p&lt;0.05) and, despite their relative level of comfort, clinical medical students still felt inadequately exposed to critical care (1.81, [1.609-2.011]).</a:t>
            </a:r>
          </a:p>
        </p:txBody>
      </p:sp>
      <p:sp>
        <p:nvSpPr>
          <p:cNvPr id="9" name="TextBox 8"/>
          <p:cNvSpPr txBox="1"/>
          <p:nvPr/>
        </p:nvSpPr>
        <p:spPr>
          <a:xfrm>
            <a:off x="11506200" y="3505200"/>
            <a:ext cx="15161083" cy="2585323"/>
          </a:xfrm>
          <a:prstGeom prst="rect">
            <a:avLst/>
          </a:prstGeom>
          <a:noFill/>
          <a:ln>
            <a:solidFill>
              <a:schemeClr val="tx1"/>
            </a:solidFill>
          </a:ln>
        </p:spPr>
        <p:txBody>
          <a:bodyPr wrap="square" rtlCol="0">
            <a:spAutoFit/>
          </a:bodyPr>
          <a:lstStyle/>
          <a:p>
            <a:pPr algn="ctr"/>
            <a:r>
              <a:rPr lang="en-US" sz="5400" b="1" dirty="0" smtClean="0"/>
              <a:t>Study Objective</a:t>
            </a:r>
          </a:p>
          <a:p>
            <a:pPr algn="ctr"/>
            <a:r>
              <a:rPr lang="en-US" sz="5400" b="1" dirty="0" smtClean="0"/>
              <a:t>Assess medical students’ perspectives on the need for pre-clinical education in critical care medicine</a:t>
            </a:r>
          </a:p>
        </p:txBody>
      </p:sp>
      <p:sp>
        <p:nvSpPr>
          <p:cNvPr id="17" name="TextBox 16"/>
          <p:cNvSpPr txBox="1"/>
          <p:nvPr/>
        </p:nvSpPr>
        <p:spPr>
          <a:xfrm>
            <a:off x="26822400" y="25755514"/>
            <a:ext cx="11125200" cy="2308324"/>
          </a:xfrm>
          <a:prstGeom prst="rect">
            <a:avLst/>
          </a:prstGeom>
          <a:noFill/>
        </p:spPr>
        <p:txBody>
          <a:bodyPr wrap="square" rtlCol="0">
            <a:spAutoFit/>
          </a:bodyPr>
          <a:lstStyle/>
          <a:p>
            <a:r>
              <a:rPr lang="en-US" sz="1800" b="1" dirty="0" smtClean="0"/>
              <a:t>References</a:t>
            </a:r>
          </a:p>
          <a:p>
            <a:pPr marL="285750" indent="-285750" fontAlgn="base">
              <a:buFont typeface="Arial" charset="0"/>
              <a:buChar char="•"/>
            </a:pPr>
            <a:r>
              <a:rPr lang="en-US" sz="1800" dirty="0"/>
              <a:t>Buchman, T.G., et al., </a:t>
            </a:r>
            <a:r>
              <a:rPr lang="en-US" sz="1800" i="1" dirty="0"/>
              <a:t>Undergraduate education in critical care medicine.</a:t>
            </a:r>
            <a:r>
              <a:rPr lang="en-US" sz="1800" dirty="0"/>
              <a:t> </a:t>
            </a:r>
            <a:r>
              <a:rPr lang="en-US" sz="1800" dirty="0" err="1"/>
              <a:t>Crit</a:t>
            </a:r>
            <a:r>
              <a:rPr lang="en-US" sz="1800" dirty="0"/>
              <a:t> Care Med, 1992. </a:t>
            </a:r>
            <a:r>
              <a:rPr lang="en-US" sz="1800" b="1" dirty="0"/>
              <a:t>20</a:t>
            </a:r>
            <a:r>
              <a:rPr lang="en-US" sz="1800" dirty="0"/>
              <a:t>(11): p. 1595-603.</a:t>
            </a:r>
          </a:p>
          <a:p>
            <a:pPr marL="285750" indent="-285750" fontAlgn="base">
              <a:buFont typeface="Arial" charset="0"/>
              <a:buChar char="•"/>
            </a:pPr>
            <a:r>
              <a:rPr lang="en-US" sz="1800" dirty="0"/>
              <a:t>Harrison, G.A., et al., </a:t>
            </a:r>
            <a:r>
              <a:rPr lang="en-US" sz="1800" i="1" dirty="0"/>
              <a:t>The need for undergraduate education in critical care. (Results of a questionnaire to year 6 medical undergraduates, University of New South Wales and recommendations on a curriculum in critical care).</a:t>
            </a:r>
            <a:r>
              <a:rPr lang="en-US" sz="1800" dirty="0" err="1"/>
              <a:t>Anaesth</a:t>
            </a:r>
            <a:r>
              <a:rPr lang="en-US" sz="1800" dirty="0"/>
              <a:t> Intensive Care, 1999. </a:t>
            </a:r>
            <a:r>
              <a:rPr lang="en-US" sz="1800" b="1" dirty="0"/>
              <a:t>27</a:t>
            </a:r>
            <a:r>
              <a:rPr lang="en-US" sz="1800" dirty="0"/>
              <a:t>(1): p. 53-8.</a:t>
            </a:r>
          </a:p>
          <a:p>
            <a:pPr marL="285750" indent="-285750" fontAlgn="base">
              <a:buFont typeface="Arial" charset="0"/>
              <a:buChar char="•"/>
            </a:pPr>
            <a:r>
              <a:rPr lang="en-US" sz="1800" dirty="0"/>
              <a:t>Smith, C.M., et al., </a:t>
            </a:r>
            <a:r>
              <a:rPr lang="en-US" sz="1800" i="1" dirty="0"/>
              <a:t>Undergraduate training in the care of the acutely ill patient: a literature review.</a:t>
            </a:r>
            <a:r>
              <a:rPr lang="en-US" sz="1800" dirty="0"/>
              <a:t> Intensive Care Med, 2007. </a:t>
            </a:r>
            <a:r>
              <a:rPr lang="en-US" sz="1800" b="1" dirty="0"/>
              <a:t>33</a:t>
            </a:r>
            <a:r>
              <a:rPr lang="en-US" sz="1800" dirty="0"/>
              <a:t>(5): p. 901-7.</a:t>
            </a:r>
          </a:p>
          <a:p>
            <a:pPr marL="342900" indent="-342900">
              <a:buFont typeface="+mj-lt"/>
              <a:buAutoNum type="arabicPeriod"/>
            </a:pPr>
            <a:endParaRPr lang="en-US" sz="1800" dirty="0"/>
          </a:p>
        </p:txBody>
      </p:sp>
      <p:sp>
        <p:nvSpPr>
          <p:cNvPr id="5" name="TextBox 4"/>
          <p:cNvSpPr txBox="1"/>
          <p:nvPr/>
        </p:nvSpPr>
        <p:spPr>
          <a:xfrm>
            <a:off x="214996" y="15728547"/>
            <a:ext cx="11125201" cy="6740307"/>
          </a:xfrm>
          <a:prstGeom prst="rect">
            <a:avLst/>
          </a:prstGeom>
          <a:noFill/>
        </p:spPr>
        <p:txBody>
          <a:bodyPr wrap="square" rtlCol="0">
            <a:spAutoFit/>
          </a:bodyPr>
          <a:lstStyle/>
          <a:p>
            <a:pPr algn="ctr"/>
            <a:r>
              <a:rPr lang="en-US" sz="5400" b="1" dirty="0">
                <a:latin typeface="Times New Roman" panose="02020603050405020304" pitchFamily="18" charset="0"/>
                <a:cs typeface="Times New Roman" panose="02020603050405020304" pitchFamily="18" charset="0"/>
              </a:rPr>
              <a:t>Methods</a:t>
            </a:r>
          </a:p>
          <a:p>
            <a:pPr algn="just"/>
            <a:r>
              <a:rPr lang="en-US" sz="5400" dirty="0">
                <a:cs typeface="Times New Roman" panose="02020603050405020304" pitchFamily="18" charset="0"/>
              </a:rPr>
              <a:t>Voluntary, anonymous, online surveys were distributed to UC Davis medical students during the 2015-16 academic year. Survey questions were 5 point Likert scale style, and the results were reported as (mean, 95% confidence interval)</a:t>
            </a:r>
          </a:p>
        </p:txBody>
      </p:sp>
      <p:sp>
        <p:nvSpPr>
          <p:cNvPr id="20" name="TextBox 19"/>
          <p:cNvSpPr txBox="1"/>
          <p:nvPr/>
        </p:nvSpPr>
        <p:spPr>
          <a:xfrm>
            <a:off x="26822400" y="15697200"/>
            <a:ext cx="11125200" cy="9233297"/>
          </a:xfrm>
          <a:prstGeom prst="rect">
            <a:avLst/>
          </a:prstGeom>
          <a:noFill/>
        </p:spPr>
        <p:txBody>
          <a:bodyPr wrap="square" rtlCol="0">
            <a:spAutoFit/>
          </a:bodyPr>
          <a:lstStyle/>
          <a:p>
            <a:pPr algn="ctr"/>
            <a:r>
              <a:rPr lang="en-US" sz="5400" b="1" dirty="0" smtClean="0">
                <a:latin typeface="Times New Roman" panose="02020603050405020304" pitchFamily="18" charset="0"/>
                <a:cs typeface="Times New Roman" panose="02020603050405020304" pitchFamily="18" charset="0"/>
              </a:rPr>
              <a:t>Discussion</a:t>
            </a:r>
          </a:p>
          <a:p>
            <a:pPr algn="just"/>
            <a:r>
              <a:rPr lang="en-US" sz="5400" dirty="0" smtClean="0">
                <a:latin typeface="Times New Roman" panose="02020603050405020304" pitchFamily="18" charset="0"/>
                <a:cs typeface="Times New Roman" panose="02020603050405020304" pitchFamily="18" charset="0"/>
              </a:rPr>
              <a:t>In this single-center survey, we found that pre-clinical and clinical medical students are aware of the need for critical care skills and are interested in obtaining them. These data support the existing body of literature showing that current critical care training is inadequate. Limitations of this study include a low response rate and a single-center site. </a:t>
            </a: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22277341"/>
            <a:ext cx="11201401" cy="7848600"/>
          </a:xfrm>
          <a:prstGeom prst="rect">
            <a:avLst/>
          </a:prstGeom>
        </p:spPr>
      </p:pic>
      <p:pic>
        <p:nvPicPr>
          <p:cNvPr id="12" name="Picture 11"/>
          <p:cNvPicPr>
            <a:picLocks/>
          </p:cNvPicPr>
          <p:nvPr/>
        </p:nvPicPr>
        <p:blipFill>
          <a:blip r:embed="rId5">
            <a:extLst>
              <a:ext uri="{28A0092B-C50C-407E-A947-70E740481C1C}">
                <a14:useLocalDpi xmlns:a14="http://schemas.microsoft.com/office/drawing/2010/main" val="0"/>
              </a:ext>
            </a:extLst>
          </a:blip>
          <a:stretch>
            <a:fillRect/>
          </a:stretch>
        </p:blipFill>
        <p:spPr>
          <a:xfrm>
            <a:off x="11430000" y="6346388"/>
            <a:ext cx="15150196" cy="9144000"/>
          </a:xfrm>
          <a:prstGeom prst="rect">
            <a:avLst/>
          </a:prstGeom>
        </p:spPr>
      </p:pic>
      <p:pic>
        <p:nvPicPr>
          <p:cNvPr id="14" name="Picture 13"/>
          <p:cNvPicPr>
            <a:picLocks/>
          </p:cNvPicPr>
          <p:nvPr/>
        </p:nvPicPr>
        <p:blipFill>
          <a:blip r:embed="rId6">
            <a:extLst>
              <a:ext uri="{28A0092B-C50C-407E-A947-70E740481C1C}">
                <a14:useLocalDpi xmlns:a14="http://schemas.microsoft.com/office/drawing/2010/main" val="0"/>
              </a:ext>
            </a:extLst>
          </a:blip>
          <a:stretch>
            <a:fillRect/>
          </a:stretch>
        </p:blipFill>
        <p:spPr>
          <a:xfrm>
            <a:off x="11807953" y="21336000"/>
            <a:ext cx="14783130" cy="8789941"/>
          </a:xfrm>
          <a:prstGeom prst="rect">
            <a:avLst/>
          </a:prstGeom>
        </p:spPr>
      </p:pic>
      <p:pic>
        <p:nvPicPr>
          <p:cNvPr id="18" name="Picture 17"/>
          <p:cNvPicPr>
            <a:picLocks/>
          </p:cNvPicPr>
          <p:nvPr/>
        </p:nvPicPr>
        <p:blipFill>
          <a:blip r:embed="rId7">
            <a:extLst>
              <a:ext uri="{28A0092B-C50C-407E-A947-70E740481C1C}">
                <a14:useLocalDpi xmlns:a14="http://schemas.microsoft.com/office/drawing/2010/main" val="0"/>
              </a:ext>
            </a:extLst>
          </a:blip>
          <a:stretch>
            <a:fillRect/>
          </a:stretch>
        </p:blipFill>
        <p:spPr>
          <a:xfrm>
            <a:off x="19053047" y="15697200"/>
            <a:ext cx="7538035" cy="5486400"/>
          </a:xfrm>
          <a:prstGeom prst="rect">
            <a:avLst/>
          </a:prstGeom>
        </p:spPr>
      </p:pic>
      <p:pic>
        <p:nvPicPr>
          <p:cNvPr id="19" name="Picture 18"/>
          <p:cNvPicPr>
            <a:picLocks/>
          </p:cNvPicPr>
          <p:nvPr/>
        </p:nvPicPr>
        <p:blipFill>
          <a:blip r:embed="rId8">
            <a:extLst>
              <a:ext uri="{28A0092B-C50C-407E-A947-70E740481C1C}">
                <a14:useLocalDpi xmlns:a14="http://schemas.microsoft.com/office/drawing/2010/main" val="0"/>
              </a:ext>
            </a:extLst>
          </a:blip>
          <a:stretch>
            <a:fillRect/>
          </a:stretch>
        </p:blipFill>
        <p:spPr>
          <a:xfrm>
            <a:off x="11430000" y="15697200"/>
            <a:ext cx="7693153" cy="5486400"/>
          </a:xfrm>
          <a:prstGeom prst="rect">
            <a:avLst/>
          </a:prstGeom>
        </p:spPr>
      </p:pic>
    </p:spTree>
    <p:extLst>
      <p:ext uri="{BB962C8B-B14F-4D97-AF65-F5344CB8AC3E}">
        <p14:creationId xmlns:p14="http://schemas.microsoft.com/office/powerpoint/2010/main" val="4454756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2595</TotalTime>
  <Words>628</Words>
  <Application>Microsoft Macintosh PowerPoint</Application>
  <PresentationFormat>Custom</PresentationFormat>
  <Paragraphs>25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Calibri</vt:lpstr>
      <vt:lpstr>Times New Roman</vt:lpstr>
      <vt:lpstr>Arial</vt:lpstr>
      <vt:lpstr>Office Theme</vt:lpstr>
      <vt:lpstr>PowerPoint Presentation</vt:lpstr>
    </vt:vector>
  </TitlesOfParts>
  <Company>Microsoft</Company>
  <LinksUpToDate>false</LinksUpToDate>
  <SharedDoc>false</SharedDoc>
  <HyperlinksChanged>false</HyperlinksChanged>
  <AppVersion>15.0031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Aaron</dc:creator>
  <cp:lastModifiedBy>Nicholas James Montano</cp:lastModifiedBy>
  <cp:revision>63</cp:revision>
  <dcterms:created xsi:type="dcterms:W3CDTF">2015-04-19T20:53:51Z</dcterms:created>
  <dcterms:modified xsi:type="dcterms:W3CDTF">2017-03-03T17:21:43Z</dcterms:modified>
</cp:coreProperties>
</file>