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handoutMasterIdLst>
    <p:handoutMasterId r:id="rId25"/>
  </p:handoutMasterIdLst>
  <p:sldIdLst>
    <p:sldId id="336" r:id="rId2"/>
    <p:sldId id="335" r:id="rId3"/>
    <p:sldId id="382" r:id="rId4"/>
    <p:sldId id="359" r:id="rId5"/>
    <p:sldId id="364" r:id="rId6"/>
    <p:sldId id="372" r:id="rId7"/>
    <p:sldId id="380" r:id="rId8"/>
    <p:sldId id="379" r:id="rId9"/>
    <p:sldId id="383" r:id="rId10"/>
    <p:sldId id="368" r:id="rId11"/>
    <p:sldId id="376" r:id="rId12"/>
    <p:sldId id="375" r:id="rId13"/>
    <p:sldId id="378" r:id="rId14"/>
    <p:sldId id="371" r:id="rId15"/>
    <p:sldId id="384" r:id="rId16"/>
    <p:sldId id="370" r:id="rId17"/>
    <p:sldId id="390" r:id="rId18"/>
    <p:sldId id="356" r:id="rId19"/>
    <p:sldId id="391" r:id="rId20"/>
    <p:sldId id="386" r:id="rId21"/>
    <p:sldId id="389" r:id="rId22"/>
    <p:sldId id="381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FE22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4" autoAdjust="0"/>
    <p:restoredTop sz="94932" autoAdjust="0"/>
  </p:normalViewPr>
  <p:slideViewPr>
    <p:cSldViewPr>
      <p:cViewPr varScale="1">
        <p:scale>
          <a:sx n="64" d="100"/>
          <a:sy n="64" d="100"/>
        </p:scale>
        <p:origin x="168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A535DA8-DD4E-0B4F-A404-2D042507D337}" type="datetimeFigureOut">
              <a:rPr lang="en-US"/>
              <a:pPr>
                <a:defRPr/>
              </a:pPr>
              <a:t>4/8/17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D52667A-020A-044F-B830-F715C629B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AAE366D-8F0D-B44C-AF76-1F7D23AE7CF4}" type="datetimeFigureOut">
              <a:rPr lang="en-US"/>
              <a:pPr>
                <a:defRPr/>
              </a:pPr>
              <a:t>4/8/17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41E46E4-7A30-6E4F-9C7A-3DBE5A468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1E46E4-7A30-6E4F-9C7A-3DBE5A4688F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78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1E46E4-7A30-6E4F-9C7A-3DBE5A4688F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143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1E46E4-7A30-6E4F-9C7A-3DBE5A4688F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840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1E46E4-7A30-6E4F-9C7A-3DBE5A4688F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94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1E46E4-7A30-6E4F-9C7A-3DBE5A4688F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310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1E46E4-7A30-6E4F-9C7A-3DBE5A4688F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850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horiz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/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05CF5-A8C4-4E40-AAC9-E332FC2CECF8}" type="datetimeFigureOut">
              <a:rPr lang="en-US"/>
              <a:pPr>
                <a:defRPr/>
              </a:pPr>
              <a:t>4/8/17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74D5D-EE85-6F4D-940E-AA6862C44C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16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7F23F-9DDC-AC49-9988-45B477BB6A43}" type="datetimeFigureOut">
              <a:rPr lang="en-US"/>
              <a:pPr>
                <a:defRPr/>
              </a:pPr>
              <a:t>4/8/17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0F79B-F9EA-E343-AED2-5FE7F79DD2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75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/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B9FDE-AF48-8044-8E19-8CE4BF57BB78}" type="datetimeFigureOut">
              <a:rPr lang="en-US"/>
              <a:pPr>
                <a:defRPr/>
              </a:pPr>
              <a:t>4/8/17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0C9E5-3735-AC4B-96C2-9C5346C8C1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82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95013-EF63-874E-9187-3CED52222AB8}" type="datetimeFigureOut">
              <a:rPr lang="en-US"/>
              <a:pPr>
                <a:defRPr/>
              </a:pPr>
              <a:t>4/8/17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EC8F8-7D1D-0A42-8B1B-9B96B36B41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708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D62E4-73D4-9149-997B-14CFD8D99144}" type="datetimeFigureOut">
              <a:rPr lang="en-US"/>
              <a:pPr>
                <a:defRPr/>
              </a:pPr>
              <a:t>4/8/17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77CBA-18F8-0F4C-88BA-C7CDDC33C5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88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42C12-C570-1341-B8A1-F982B8EDFA3A}" type="datetimeFigureOut">
              <a:rPr lang="en-US"/>
              <a:pPr>
                <a:defRPr/>
              </a:pPr>
              <a:t>4/8/17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69FBC-DCE3-E84D-A8FE-5040628C52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449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9B98-C89B-1F4B-98F9-EAC91C11A149}" type="datetimeFigureOut">
              <a:rPr lang="en-US"/>
              <a:pPr>
                <a:defRPr/>
              </a:pPr>
              <a:t>4/8/17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C6DD8-1CB7-E84B-851A-F8EB1BCA73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9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98F9D-92DD-BC4E-BF2D-7994D5D72737}" type="datetimeFigureOut">
              <a:rPr lang="en-US"/>
              <a:pPr>
                <a:defRPr/>
              </a:pPr>
              <a:t>4/8/17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DF430-6D84-1E4F-BAFF-3AF07E5484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474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horiz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9EA86-3912-DB4B-A30D-914DD906429F}" type="datetimeFigureOut">
              <a:rPr lang="en-US"/>
              <a:pPr>
                <a:defRPr/>
              </a:pPr>
              <a:t>4/8/17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60C2A-2099-1D48-854F-A3F9118710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71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138D2-F3F7-164C-8257-589DA713D88D}" type="datetimeFigureOut">
              <a:rPr lang="en-US"/>
              <a:pPr>
                <a:defRPr/>
              </a:pPr>
              <a:t>4/8/17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12E4B-90C6-9140-9723-50ADF0E24F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792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C9057-599C-4844-98AA-B7D812A7374C}" type="datetimeFigureOut">
              <a:rPr lang="en-US"/>
              <a:pPr>
                <a:defRPr/>
              </a:pPr>
              <a:t>4/8/17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0B7A0-7E9D-7140-9DF5-34232C8FB4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188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horizon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strike="noStrike" spc="60" baseline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07DED312-5BCF-8543-9FE4-AE82DF27C1DA}" type="datetimeFigureOut">
              <a:rPr lang="en-US"/>
              <a:pPr>
                <a:defRPr/>
              </a:pPr>
              <a:t>4/8/17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cap="all" spc="60" baseline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 baseline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FD1637F8-BBFE-0E4F-A715-4C007BA5DA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1" r:id="rId1"/>
    <p:sldLayoutId id="2147483723" r:id="rId2"/>
    <p:sldLayoutId id="2147483732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33" r:id="rId9"/>
    <p:sldLayoutId id="2147483729" r:id="rId10"/>
    <p:sldLayoutId id="214748373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kern="1200" cap="all" spc="5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microsoft.com/office/2007/relationships/hdphoto" Target="../media/hdphoto1.wdp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7123" y="457200"/>
            <a:ext cx="7629753" cy="32162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800" b="1" cap="small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Focus on</a:t>
            </a:r>
          </a:p>
          <a:p>
            <a:r>
              <a:rPr lang="en-US" sz="11500" b="1" cap="small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POCUS</a:t>
            </a:r>
          </a:p>
        </p:txBody>
      </p:sp>
      <p:sp>
        <p:nvSpPr>
          <p:cNvPr id="5" name="Rectangle 4"/>
          <p:cNvSpPr/>
          <p:nvPr/>
        </p:nvSpPr>
        <p:spPr>
          <a:xfrm>
            <a:off x="757122" y="3712190"/>
            <a:ext cx="76297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Pilot Longitudinal 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Elective</a:t>
            </a:r>
          </a:p>
          <a:p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for 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Senior Medical Students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4885" y="6044625"/>
            <a:ext cx="6554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 Black" charset="0"/>
                <a:ea typeface="Arial Black" charset="0"/>
                <a:cs typeface="Arial Black" charset="0"/>
              </a:rPr>
              <a:t>Montano NM, Medeiros SE, Schick MA</a:t>
            </a:r>
            <a:endParaRPr lang="en-US" sz="2400" b="1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722438"/>
            <a:ext cx="7924800" cy="3230562"/>
          </a:xfr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FFC000"/>
                </a:solidFill>
                <a:latin typeface="Arial Black" charset="0"/>
                <a:ea typeface="Arial Black" charset="0"/>
                <a:cs typeface="Arial Black" charset="0"/>
              </a:rPr>
              <a:t>No Financial</a:t>
            </a:r>
            <a:br>
              <a:rPr lang="en-US" sz="3600" b="1" dirty="0" smtClean="0">
                <a:solidFill>
                  <a:srgbClr val="FFC000"/>
                </a:solidFill>
                <a:latin typeface="Arial Black" charset="0"/>
                <a:ea typeface="Arial Black" charset="0"/>
                <a:cs typeface="Arial Black" charset="0"/>
              </a:rPr>
            </a:br>
            <a:r>
              <a:rPr lang="en-US" sz="3600" b="1" dirty="0" err="1" smtClean="0">
                <a:solidFill>
                  <a:srgbClr val="FFC000"/>
                </a:solidFill>
                <a:latin typeface="Arial Black" charset="0"/>
                <a:ea typeface="Arial Black" charset="0"/>
                <a:cs typeface="Arial Black" charset="0"/>
              </a:rPr>
              <a:t>coi</a:t>
            </a:r>
            <a:r>
              <a:rPr lang="en-US" sz="3600" b="1" dirty="0" smtClean="0">
                <a:solidFill>
                  <a:srgbClr val="FFC000"/>
                </a:solidFill>
                <a:latin typeface="Arial Black" charset="0"/>
                <a:ea typeface="Arial Black" charset="0"/>
                <a:cs typeface="Arial Black" charset="0"/>
              </a:rPr>
              <a:t> to disclose</a:t>
            </a:r>
            <a:endParaRPr lang="en-US" sz="3600" b="1" dirty="0">
              <a:solidFill>
                <a:srgbClr val="FFC000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11267" name="TextBox 6"/>
          <p:cNvSpPr txBox="1">
            <a:spLocks noChangeArrowheads="1"/>
          </p:cNvSpPr>
          <p:nvPr/>
        </p:nvSpPr>
        <p:spPr bwMode="auto">
          <a:xfrm>
            <a:off x="6705600" y="6477000"/>
            <a:ext cx="2463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 Narrow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charset="0"/>
              </a:defRPr>
            </a:lvl9pPr>
          </a:lstStyle>
          <a:p>
            <a:pPr eaLnBrk="1" hangingPunct="1"/>
            <a:r>
              <a:rPr lang="en-US" altLang="x-none"/>
              <a:t>Breaking Bad (2008-2013)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57500"/>
            <a:ext cx="7924800" cy="1143000"/>
          </a:xfrm>
        </p:spPr>
        <p:txBody>
          <a:bodyPr anchor="ctr"/>
          <a:lstStyle/>
          <a:p>
            <a:r>
              <a:rPr lang="en-US" sz="7200" b="1" dirty="0" smtClean="0">
                <a:latin typeface="Arial Black" charset="0"/>
                <a:ea typeface="Arial Black" charset="0"/>
                <a:cs typeface="Arial Black" charset="0"/>
              </a:rPr>
              <a:t>Background</a:t>
            </a:r>
            <a:endParaRPr lang="en-US" sz="7200" b="1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02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0034"/>
            <a:ext cx="6477000" cy="1143000"/>
          </a:xfrm>
        </p:spPr>
        <p:txBody>
          <a:bodyPr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sz="4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Medical Students</a:t>
            </a:r>
            <a:br>
              <a:rPr lang="en-US" sz="4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</a:br>
            <a:r>
              <a:rPr lang="en-US" sz="40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with ultrasound</a:t>
            </a:r>
            <a:endParaRPr lang="en-US" sz="4000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</p:txBody>
      </p:sp>
      <p:pic>
        <p:nvPicPr>
          <p:cNvPr id="21507" name="Picture 2" descr="http://s.likes-media.com/img/2e14a58d48120477d0a99ae44f4fc88b.600x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8763000" cy="5257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20157991">
            <a:off x="721945" y="491283"/>
            <a:ext cx="22349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u="sng" dirty="0" smtClean="0">
                <a:solidFill>
                  <a:srgbClr val="FFC000"/>
                </a:solidFill>
                <a:latin typeface="Bradley Hand" charset="0"/>
                <a:ea typeface="Bradley Hand" charset="0"/>
                <a:cs typeface="Bradley Hand" charset="0"/>
              </a:rPr>
              <a:t>SOME</a:t>
            </a:r>
            <a:endParaRPr lang="en-US" sz="4000" b="1" u="sng" dirty="0">
              <a:solidFill>
                <a:srgbClr val="FFC000"/>
              </a:solidFill>
              <a:latin typeface="Bradley Hand" charset="0"/>
              <a:ea typeface="Bradley Hand" charset="0"/>
              <a:cs typeface="Bradley Hand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5486400"/>
            <a:ext cx="7086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39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00126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58" y="1447800"/>
            <a:ext cx="6945884" cy="4733036"/>
          </a:xfrm>
        </p:spPr>
      </p:pic>
      <p:sp>
        <p:nvSpPr>
          <p:cNvPr id="6" name="Rectangle 5"/>
          <p:cNvSpPr/>
          <p:nvPr/>
        </p:nvSpPr>
        <p:spPr>
          <a:xfrm>
            <a:off x="900482" y="152400"/>
            <a:ext cx="7343037" cy="117570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“We have an </a:t>
            </a:r>
            <a:r>
              <a:rPr lang="en-US" sz="8800" b="1" cap="small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idea</a:t>
            </a:r>
            <a:r>
              <a:rPr lang="mr-IN" sz="6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…</a:t>
            </a:r>
            <a:r>
              <a:rPr lang="en-US" sz="6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”</a:t>
            </a:r>
            <a:endParaRPr lang="en-US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704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333"/>
          <a:stretch/>
        </p:blipFill>
        <p:spPr>
          <a:xfrm>
            <a:off x="0" y="0"/>
            <a:ext cx="9144000" cy="687444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1" y="152400"/>
            <a:ext cx="8839200" cy="46474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First, </a:t>
            </a:r>
            <a:r>
              <a:rPr lang="en-US" sz="6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we’ll need a</a:t>
            </a:r>
            <a:r>
              <a:rPr lang="en-US" sz="8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en-US" sz="8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en-US" sz="115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Guinea</a:t>
            </a:r>
          </a:p>
          <a:p>
            <a:r>
              <a:rPr lang="en-US" sz="115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Pig</a:t>
            </a:r>
            <a:endParaRPr lang="en-US" sz="115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15866" y="5105400"/>
            <a:ext cx="711226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</a:t>
            </a:r>
            <a:r>
              <a:rPr lang="en-US" sz="4000" b="1" cap="none" spc="0" baseline="300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</a:t>
            </a:r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year </a:t>
            </a:r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medical student </a:t>
            </a:r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interested </a:t>
            </a:r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in </a:t>
            </a:r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emergency ultrasound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3698354" y="3371946"/>
            <a:ext cx="645046" cy="1302261"/>
          </a:xfrm>
          <a:prstGeom prst="downArrow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280989" y="6473470"/>
            <a:ext cx="1863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Thebennettzoo.com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94170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333"/>
          <a:stretch/>
        </p:blipFill>
        <p:spPr>
          <a:xfrm>
            <a:off x="0" y="0"/>
            <a:ext cx="9144000" cy="687444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" y="152400"/>
            <a:ext cx="5967083" cy="48628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8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en-US" sz="8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en-US" sz="115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Guinea</a:t>
            </a:r>
          </a:p>
          <a:p>
            <a:r>
              <a:rPr lang="en-US" sz="115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Pig</a:t>
            </a:r>
            <a:endParaRPr lang="en-US" sz="115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15866" y="5105400"/>
            <a:ext cx="711226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</a:t>
            </a:r>
            <a:r>
              <a:rPr lang="en-US" sz="4000" b="1" cap="none" spc="0" baseline="300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</a:t>
            </a:r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year </a:t>
            </a:r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medical student </a:t>
            </a:r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interested </a:t>
            </a:r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in </a:t>
            </a:r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emergency ultrasound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Down Arrow 11"/>
          <p:cNvSpPr/>
          <p:nvPr/>
        </p:nvSpPr>
        <p:spPr>
          <a:xfrm rot="16200000">
            <a:off x="4217225" y="2807496"/>
            <a:ext cx="709551" cy="2345255"/>
          </a:xfrm>
          <a:prstGeom prst="downArrow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280989" y="6473470"/>
            <a:ext cx="1863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Thebennettzoo.com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250" y="1791958"/>
            <a:ext cx="2362200" cy="2768600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99931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57500"/>
            <a:ext cx="7924800" cy="1143000"/>
          </a:xfrm>
        </p:spPr>
        <p:txBody>
          <a:bodyPr anchor="ctr"/>
          <a:lstStyle/>
          <a:p>
            <a:r>
              <a:rPr lang="en-US" sz="7200" b="1" dirty="0" smtClean="0">
                <a:latin typeface="Arial Black" charset="0"/>
                <a:ea typeface="Arial Black" charset="0"/>
                <a:cs typeface="Arial Black" charset="0"/>
              </a:rPr>
              <a:t>METHODS</a:t>
            </a:r>
            <a:endParaRPr lang="en-US" sz="7200" b="1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1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-1143000"/>
            <a:ext cx="6858000" cy="9144000"/>
          </a:xfrm>
        </p:spPr>
      </p:pic>
      <p:sp>
        <p:nvSpPr>
          <p:cNvPr id="4" name="TextBox 3"/>
          <p:cNvSpPr txBox="1"/>
          <p:nvPr/>
        </p:nvSpPr>
        <p:spPr>
          <a:xfrm>
            <a:off x="22538" y="6488668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Ref. ***</a:t>
            </a:r>
            <a:endParaRPr lang="en-US" i="1" dirty="0"/>
          </a:p>
        </p:txBody>
      </p:sp>
      <p:sp>
        <p:nvSpPr>
          <p:cNvPr id="5" name="Rectangle 4"/>
          <p:cNvSpPr/>
          <p:nvPr/>
        </p:nvSpPr>
        <p:spPr>
          <a:xfrm>
            <a:off x="8251550" y="76200"/>
            <a:ext cx="816250" cy="923330"/>
          </a:xfrm>
          <a:prstGeom prst="rect">
            <a:avLst/>
          </a:prstGeom>
          <a:noFill/>
        </p:spPr>
        <p:txBody>
          <a:bodyPr wrap="none" lIns="91440" tIns="45720" rIns="91440" bIns="45720" anchor="ctr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#1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2"/>
            <a:ext cx="9144000" cy="6858001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b="1" dirty="0" smtClean="0">
              <a:latin typeface="Arial Black" charset="0"/>
              <a:ea typeface="Arial Black" charset="0"/>
              <a:cs typeface="Arial Black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85" y="1990090"/>
            <a:ext cx="8507730" cy="28778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11785" y="1295400"/>
            <a:ext cx="85077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i="1" dirty="0" smtClean="0">
                <a:latin typeface="Lato" charset="0"/>
              </a:rPr>
              <a:t>Journal </a:t>
            </a:r>
            <a:r>
              <a:rPr lang="en-US" sz="3200" i="1" dirty="0">
                <a:latin typeface="Lato" charset="0"/>
              </a:rPr>
              <a:t>of Ultrasound in </a:t>
            </a:r>
            <a:r>
              <a:rPr lang="en-US" sz="3200" i="1" dirty="0" smtClean="0">
                <a:latin typeface="Lato" charset="0"/>
              </a:rPr>
              <a:t>Medicine, Feb-2016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11785" y="5093513"/>
            <a:ext cx="85077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 Black" charset="0"/>
                <a:ea typeface="Arial Black" charset="0"/>
                <a:cs typeface="Arial Black" charset="0"/>
              </a:rPr>
              <a:t>Our </a:t>
            </a:r>
            <a:r>
              <a:rPr lang="en-US" sz="3200" b="1" dirty="0" smtClean="0">
                <a:solidFill>
                  <a:srgbClr val="FFC000"/>
                </a:solidFill>
                <a:latin typeface="Arial Black" charset="0"/>
                <a:ea typeface="Arial Black" charset="0"/>
                <a:cs typeface="Arial Black" charset="0"/>
              </a:rPr>
              <a:t>objective</a:t>
            </a:r>
            <a:r>
              <a:rPr lang="en-US" sz="3200" b="1" dirty="0" smtClean="0">
                <a:latin typeface="Arial Black" charset="0"/>
                <a:ea typeface="Arial Black" charset="0"/>
                <a:cs typeface="Arial Black" charset="0"/>
              </a:rPr>
              <a:t> was to</a:t>
            </a:r>
          </a:p>
          <a:p>
            <a:pPr algn="ctr"/>
            <a:r>
              <a:rPr lang="en-US" sz="3200" b="1" dirty="0" smtClean="0">
                <a:latin typeface="Arial Black" charset="0"/>
                <a:ea typeface="Arial Black" charset="0"/>
                <a:cs typeface="Arial Black" charset="0"/>
              </a:rPr>
              <a:t>achieve the </a:t>
            </a:r>
            <a:r>
              <a:rPr lang="en-US" sz="3200" b="1" dirty="0" smtClean="0">
                <a:solidFill>
                  <a:srgbClr val="FFC000"/>
                </a:solidFill>
                <a:latin typeface="Arial Black" charset="0"/>
                <a:ea typeface="Arial Black" charset="0"/>
                <a:cs typeface="Arial Black" charset="0"/>
              </a:rPr>
              <a:t>90 milestones</a:t>
            </a:r>
            <a:endParaRPr lang="en-US" sz="3200" b="1" dirty="0">
              <a:solidFill>
                <a:srgbClr val="FFC000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36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0"/>
            <a:ext cx="9144000" cy="68547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3256" y="4140875"/>
            <a:ext cx="7984943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Let’s 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design 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didactic 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part 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using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7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FOAM 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content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91293" y="70009"/>
            <a:ext cx="9326592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Didactics</a:t>
            </a:r>
            <a:endParaRPr lang="en-US" sz="115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051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481667" y="6096000"/>
            <a:ext cx="21806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(150 </a:t>
            </a:r>
            <a:r>
              <a:rPr lang="en-US" sz="32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hrs</a:t>
            </a:r>
            <a:r>
              <a:rPr lang="en-US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)</a:t>
            </a:r>
            <a:endParaRPr 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7019"/>
            <a:ext cx="9144000" cy="170098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" y="0"/>
            <a:ext cx="9144000" cy="17009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04"/>
          <a:stretch/>
        </p:blipFill>
        <p:spPr>
          <a:xfrm>
            <a:off x="3751866" y="1695829"/>
            <a:ext cx="5405013" cy="12888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46" y="1681020"/>
            <a:ext cx="2298174" cy="22248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15578"/>
            <a:ext cx="3751867" cy="12317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866" y="2994309"/>
            <a:ext cx="5392134" cy="215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5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</p:spPr>
      </p:pic>
      <p:sp>
        <p:nvSpPr>
          <p:cNvPr id="9" name="Rectangle 8"/>
          <p:cNvSpPr/>
          <p:nvPr/>
        </p:nvSpPr>
        <p:spPr>
          <a:xfrm>
            <a:off x="312551" y="228600"/>
            <a:ext cx="746069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3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Clinical</a:t>
            </a:r>
            <a:endParaRPr lang="en-US" sz="13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35803" y="5934670"/>
            <a:ext cx="68723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(My Ultrasound Mentors)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221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839200" cy="65532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460115" y="347752"/>
            <a:ext cx="753148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Teaching</a:t>
            </a:r>
            <a:endParaRPr lang="en-US" sz="115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099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57500"/>
            <a:ext cx="7924800" cy="1143000"/>
          </a:xfrm>
        </p:spPr>
        <p:txBody>
          <a:bodyPr anchor="ctr"/>
          <a:lstStyle/>
          <a:p>
            <a:r>
              <a:rPr lang="en-US" sz="7200" b="1" dirty="0" smtClean="0">
                <a:latin typeface="Arial Black" charset="0"/>
                <a:ea typeface="Arial Black" charset="0"/>
                <a:cs typeface="Arial Black" charset="0"/>
              </a:rPr>
              <a:t>Results</a:t>
            </a:r>
            <a:endParaRPr lang="en-US" sz="7200" b="1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15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-1"/>
            <a:ext cx="9144000" cy="6858001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b="1" dirty="0" smtClean="0"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3590" y="704671"/>
            <a:ext cx="851681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Academic Hours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09598" y="2209800"/>
            <a:ext cx="7924800" cy="4114800"/>
          </a:xfrm>
        </p:spPr>
        <p:txBody>
          <a:bodyPr anchor="ctr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smtClean="0">
                <a:latin typeface="Arial Black" charset="0"/>
                <a:ea typeface="Arial Black" charset="0"/>
                <a:cs typeface="Arial Black" charset="0"/>
              </a:rPr>
              <a:t>Didactic			150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smtClean="0">
                <a:latin typeface="Arial Black" charset="0"/>
                <a:ea typeface="Arial Black" charset="0"/>
                <a:cs typeface="Arial Black" charset="0"/>
              </a:rPr>
              <a:t>Clinical				500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u="sng" dirty="0" smtClean="0">
                <a:latin typeface="Arial Black" charset="0"/>
                <a:ea typeface="Arial Black" charset="0"/>
                <a:cs typeface="Arial Black" charset="0"/>
              </a:rPr>
              <a:t>Teaching			100	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smtClean="0">
                <a:solidFill>
                  <a:srgbClr val="FFC000"/>
                </a:solidFill>
                <a:latin typeface="Arial Black" charset="0"/>
                <a:ea typeface="Arial Black" charset="0"/>
                <a:cs typeface="Arial Black" charset="0"/>
              </a:rPr>
              <a:t>Total Hours		750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800" b="1" dirty="0" smtClean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77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-1"/>
            <a:ext cx="9144000" cy="6858001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b="1" dirty="0" smtClean="0"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8451" y="381000"/>
            <a:ext cx="788709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US Scans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09598" y="2362200"/>
            <a:ext cx="7924800" cy="4114800"/>
          </a:xfrm>
        </p:spPr>
        <p:txBody>
          <a:bodyPr anchor="ctr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smtClean="0">
                <a:latin typeface="Arial Black" charset="0"/>
                <a:ea typeface="Arial Black" charset="0"/>
                <a:cs typeface="Arial Black" charset="0"/>
              </a:rPr>
              <a:t>ED (UC Davis)	500*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smtClean="0">
                <a:latin typeface="Arial Black" charset="0"/>
                <a:ea typeface="Arial Black" charset="0"/>
                <a:cs typeface="Arial Black" charset="0"/>
              </a:rPr>
              <a:t>ED (off-site)		250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u="sng" dirty="0" smtClean="0">
                <a:latin typeface="Arial Black" charset="0"/>
                <a:ea typeface="Arial Black" charset="0"/>
                <a:cs typeface="Arial Black" charset="0"/>
              </a:rPr>
              <a:t>Off-service		50		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smtClean="0">
                <a:solidFill>
                  <a:srgbClr val="FFC000"/>
                </a:solidFill>
                <a:latin typeface="Arial Black" charset="0"/>
                <a:ea typeface="Arial Black" charset="0"/>
                <a:cs typeface="Arial Black" charset="0"/>
              </a:rPr>
              <a:t>Total Scans		800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800" b="1" dirty="0" smtClean="0"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56404" y="6248400"/>
            <a:ext cx="66062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*UC Davis ED scans reviewed and discussed with Ultrasound Faculty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3402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1" y="-30052"/>
            <a:ext cx="3441878" cy="68880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79" y="-30052"/>
            <a:ext cx="5727880" cy="68880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" y="13951"/>
            <a:ext cx="89916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8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badi MT Condensed Extra Bold" charset="0"/>
                <a:ea typeface="Abadi MT Condensed Extra Bold" charset="0"/>
                <a:cs typeface="Abadi MT Condensed Extra Bold" charset="0"/>
              </a:rPr>
              <a:t>Did they ever </a:t>
            </a:r>
            <a:r>
              <a:rPr lang="en-US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badi MT Condensed Extra Bold" charset="0"/>
                <a:ea typeface="Abadi MT Condensed Extra Bold" charset="0"/>
                <a:cs typeface="Abadi MT Condensed Extra Bold" charset="0"/>
              </a:rPr>
              <a:t>achieve</a:t>
            </a:r>
            <a:r>
              <a:rPr lang="en-US" sz="8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badi MT Condensed Extra Bold" charset="0"/>
                <a:ea typeface="Abadi MT Condensed Extra Bold" charset="0"/>
                <a:cs typeface="Abadi MT Condensed Extra Bold" charset="0"/>
              </a:rPr>
              <a:t> the core clinical </a:t>
            </a:r>
            <a:r>
              <a:rPr lang="en-US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badi MT Condensed Extra Bold" charset="0"/>
                <a:ea typeface="Abadi MT Condensed Extra Bold" charset="0"/>
                <a:cs typeface="Abadi MT Condensed Extra Bold" charset="0"/>
              </a:rPr>
              <a:t>milestones?</a:t>
            </a:r>
            <a:endParaRPr lang="en-US" sz="8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4114800"/>
            <a:ext cx="5619115" cy="190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02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1" y="-30052"/>
            <a:ext cx="3441878" cy="68880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79" y="-30052"/>
            <a:ext cx="5727880" cy="68880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" y="13951"/>
            <a:ext cx="89916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8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badi MT Condensed Extra Bold" charset="0"/>
                <a:ea typeface="Abadi MT Condensed Extra Bold" charset="0"/>
                <a:cs typeface="Abadi MT Condensed Extra Bold" charset="0"/>
              </a:rPr>
              <a:t>Did they ever </a:t>
            </a:r>
            <a:r>
              <a:rPr lang="en-US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badi MT Condensed Extra Bold" charset="0"/>
                <a:ea typeface="Abadi MT Condensed Extra Bold" charset="0"/>
                <a:cs typeface="Abadi MT Condensed Extra Bold" charset="0"/>
              </a:rPr>
              <a:t>achieve</a:t>
            </a:r>
            <a:r>
              <a:rPr lang="en-US" sz="8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badi MT Condensed Extra Bold" charset="0"/>
                <a:ea typeface="Abadi MT Condensed Extra Bold" charset="0"/>
                <a:cs typeface="Abadi MT Condensed Extra Bold" charset="0"/>
              </a:rPr>
              <a:t> the core clinical </a:t>
            </a:r>
            <a:r>
              <a:rPr lang="en-US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badi MT Condensed Extra Bold" charset="0"/>
                <a:ea typeface="Abadi MT Condensed Extra Bold" charset="0"/>
                <a:cs typeface="Abadi MT Condensed Extra Bold" charset="0"/>
              </a:rPr>
              <a:t>milestones?</a:t>
            </a:r>
            <a:endParaRPr lang="en-US" sz="8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4114800"/>
            <a:ext cx="5619115" cy="190071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08" y="0"/>
            <a:ext cx="9144000" cy="6875172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0414464">
            <a:off x="731846" y="2321005"/>
            <a:ext cx="7680308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Completed</a:t>
            </a:r>
            <a:endParaRPr lang="en-US" sz="13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F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937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57500"/>
            <a:ext cx="7924800" cy="1143000"/>
          </a:xfrm>
        </p:spPr>
        <p:txBody>
          <a:bodyPr anchor="ctr"/>
          <a:lstStyle/>
          <a:p>
            <a:r>
              <a:rPr lang="en-US" sz="7200" b="1" dirty="0" smtClean="0">
                <a:latin typeface="Arial Black" charset="0"/>
                <a:ea typeface="Arial Black" charset="0"/>
                <a:cs typeface="Arial Black" charset="0"/>
              </a:rPr>
              <a:t>Discussion</a:t>
            </a:r>
            <a:endParaRPr lang="en-US" sz="7200" b="1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12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85800" y="4114800"/>
            <a:ext cx="44196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629992"/>
            <a:ext cx="3657599" cy="1143000"/>
          </a:xfrm>
        </p:spPr>
        <p:txBody>
          <a:bodyPr/>
          <a:lstStyle/>
          <a:p>
            <a:r>
              <a:rPr lang="en-US" dirty="0" smtClean="0"/>
              <a:t>Dedicated</a:t>
            </a:r>
            <a:br>
              <a:rPr lang="en-US" dirty="0" smtClean="0"/>
            </a:br>
            <a:r>
              <a:rPr lang="en-US" dirty="0" smtClean="0"/>
              <a:t>Students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4114800"/>
          </a:xfrm>
        </p:spPr>
      </p:pic>
      <p:pic>
        <p:nvPicPr>
          <p:cNvPr id="5" name="Content Placeholder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4" t="26984"/>
          <a:stretch/>
        </p:blipFill>
        <p:spPr>
          <a:xfrm>
            <a:off x="3429000" y="3352800"/>
            <a:ext cx="5714999" cy="35052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-228599" y="4572000"/>
            <a:ext cx="3657599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kern="1200" cap="all" spc="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 Narrow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 Narrow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 Narrow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 Narrow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dirty="0" smtClean="0"/>
              <a:t>Dedicated</a:t>
            </a:r>
            <a:br>
              <a:rPr lang="en-US" dirty="0" smtClean="0"/>
            </a:br>
            <a:r>
              <a:rPr lang="en-US" dirty="0" smtClean="0"/>
              <a:t>Faculty</a:t>
            </a:r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 flipH="1">
            <a:off x="5797295" y="1772992"/>
            <a:ext cx="978408" cy="48463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145792" y="5715000"/>
            <a:ext cx="978408" cy="48463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05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7123" y="457200"/>
            <a:ext cx="7629753" cy="32162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800" b="1" cap="small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Focus on</a:t>
            </a:r>
          </a:p>
          <a:p>
            <a:r>
              <a:rPr lang="en-US" sz="11500" b="1" cap="small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POCUS</a:t>
            </a:r>
          </a:p>
        </p:txBody>
      </p:sp>
      <p:sp>
        <p:nvSpPr>
          <p:cNvPr id="5" name="Rectangle 4"/>
          <p:cNvSpPr/>
          <p:nvPr/>
        </p:nvSpPr>
        <p:spPr>
          <a:xfrm>
            <a:off x="757122" y="3712190"/>
            <a:ext cx="76297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Pilot Longitudinal 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Elective</a:t>
            </a:r>
          </a:p>
          <a:p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for 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Senior Medical Students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4885" y="6044625"/>
            <a:ext cx="6554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 Black" charset="0"/>
                <a:ea typeface="Arial Black" charset="0"/>
                <a:cs typeface="Arial Black" charset="0"/>
              </a:rPr>
              <a:t>Montano NM, Medeiros SE, Schick MA</a:t>
            </a:r>
            <a:endParaRPr lang="en-US" sz="2400" b="1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79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MX Presentation Template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41B8EEF1-6FD3-5947-AFF2-FBDEB4931920}" vid="{F4024556-859E-FE40-96B8-2ACD793BD1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1. NMED Template</Template>
  <TotalTime>2589</TotalTime>
  <Words>168</Words>
  <Application>Microsoft Macintosh PowerPoint</Application>
  <PresentationFormat>On-screen Show (4:3)</PresentationFormat>
  <Paragraphs>60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Abadi MT Condensed Extra Bold</vt:lpstr>
      <vt:lpstr>Arial</vt:lpstr>
      <vt:lpstr>Arial Black</vt:lpstr>
      <vt:lpstr>Arial Narrow</vt:lpstr>
      <vt:lpstr>Bradley Hand</vt:lpstr>
      <vt:lpstr>Calibri</vt:lpstr>
      <vt:lpstr>Lato</vt:lpstr>
      <vt:lpstr>Mangal</vt:lpstr>
      <vt:lpstr>EMX Presentation Template</vt:lpstr>
      <vt:lpstr>PowerPoint Presentation</vt:lpstr>
      <vt:lpstr>No Financial coi to disclose</vt:lpstr>
      <vt:lpstr>Background</vt:lpstr>
      <vt:lpstr>Medical Students with ultrasound</vt:lpstr>
      <vt:lpstr>PowerPoint Presentation</vt:lpstr>
      <vt:lpstr>PowerPoint Presentation</vt:lpstr>
      <vt:lpstr>PowerPoint Presentation</vt:lpstr>
      <vt:lpstr>PowerPoint Presentation</vt:lpstr>
      <vt:lpstr>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</vt:lpstr>
      <vt:lpstr>PowerPoint Presentation</vt:lpstr>
      <vt:lpstr>PowerPoint Presentation</vt:lpstr>
      <vt:lpstr>PowerPoint Presentation</vt:lpstr>
      <vt:lpstr>PowerPoint Presentation</vt:lpstr>
      <vt:lpstr>Discussion</vt:lpstr>
      <vt:lpstr>Dedicated Students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Nicholas James Montano</dc:creator>
  <cp:keywords/>
  <dc:description/>
  <cp:lastModifiedBy>Nicholas James Montano</cp:lastModifiedBy>
  <cp:revision>104</cp:revision>
  <dcterms:created xsi:type="dcterms:W3CDTF">2017-03-20T23:42:00Z</dcterms:created>
  <dcterms:modified xsi:type="dcterms:W3CDTF">2017-04-08T13:32:48Z</dcterms:modified>
  <cp:category/>
</cp:coreProperties>
</file>